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79" r:id="rId3"/>
    <p:sldId id="270" r:id="rId4"/>
    <p:sldId id="272" r:id="rId5"/>
    <p:sldId id="280" r:id="rId6"/>
    <p:sldId id="276" r:id="rId7"/>
    <p:sldId id="281" r:id="rId8"/>
    <p:sldId id="282" r:id="rId9"/>
    <p:sldId id="283" r:id="rId10"/>
    <p:sldId id="285" r:id="rId11"/>
    <p:sldId id="286" r:id="rId12"/>
    <p:sldId id="288" r:id="rId13"/>
    <p:sldId id="287" r:id="rId14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99FF"/>
    <a:srgbClr val="66FF66"/>
    <a:srgbClr val="003366"/>
    <a:srgbClr val="CCD6E0"/>
    <a:srgbClr val="FFCC00"/>
    <a:srgbClr val="8C0000"/>
    <a:srgbClr val="626000"/>
    <a:srgbClr val="FF9933"/>
    <a:srgbClr val="80808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18" autoAdjust="0"/>
    <p:restoredTop sz="92000" autoAdjust="0"/>
  </p:normalViewPr>
  <p:slideViewPr>
    <p:cSldViewPr snapToGrid="0" showGuides="1">
      <p:cViewPr>
        <p:scale>
          <a:sx n="105" d="100"/>
          <a:sy n="105" d="100"/>
        </p:scale>
        <p:origin x="-3120" y="-14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24C638-EE4F-9A41-99B3-58BF47DDBD9A}" type="doc">
      <dgm:prSet loTypeId="urn:microsoft.com/office/officeart/2005/8/layout/cycle3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AB5E3986-ECA8-A44B-A2C4-61320BB67AE5}">
      <dgm:prSet phldrT="[Text]"/>
      <dgm:spPr/>
      <dgm:t>
        <a:bodyPr/>
        <a:lstStyle/>
        <a:p>
          <a:r>
            <a:rPr lang="de-DE" b="1" dirty="0" smtClean="0"/>
            <a:t>Data </a:t>
          </a:r>
          <a:r>
            <a:rPr lang="de-DE" b="1" dirty="0" err="1" smtClean="0"/>
            <a:t>Collection</a:t>
          </a:r>
          <a:endParaRPr lang="de-DE" b="1" cap="none" spc="0" dirty="0">
            <a:ln w="17780" cmpd="sng">
              <a:solidFill>
                <a:srgbClr val="FFFFFF"/>
              </a:solidFill>
              <a:prstDash val="solid"/>
              <a:miter lim="800000"/>
            </a:ln>
            <a:gradFill rotWithShape="1">
              <a:gsLst>
                <a:gs pos="0">
                  <a:srgbClr val="000000">
                    <a:tint val="92000"/>
                    <a:shade val="100000"/>
                    <a:satMod val="150000"/>
                  </a:srgbClr>
                </a:gs>
                <a:gs pos="49000">
                  <a:srgbClr val="000000">
                    <a:tint val="89000"/>
                    <a:shade val="90000"/>
                    <a:satMod val="150000"/>
                  </a:srgbClr>
                </a:gs>
                <a:gs pos="50000">
                  <a:srgbClr val="000000">
                    <a:tint val="100000"/>
                    <a:shade val="75000"/>
                    <a:satMod val="150000"/>
                  </a:srgbClr>
                </a:gs>
                <a:gs pos="95000">
                  <a:srgbClr val="000000">
                    <a:shade val="47000"/>
                    <a:satMod val="150000"/>
                  </a:srgbClr>
                </a:gs>
                <a:gs pos="100000">
                  <a:srgbClr val="000000">
                    <a:shade val="39000"/>
                    <a:satMod val="150000"/>
                  </a:srgbClr>
                </a:gs>
              </a:gsLst>
              <a:lin ang="5400000"/>
            </a:gradFill>
            <a:effectLst>
              <a:outerShdw blurRad="50800" algn="tl" rotWithShape="0">
                <a:srgbClr val="000000"/>
              </a:outerShdw>
            </a:effectLst>
          </a:endParaRPr>
        </a:p>
      </dgm:t>
    </dgm:pt>
    <dgm:pt modelId="{E2292167-5E4A-F249-B337-22725774F212}" type="parTrans" cxnId="{F6B5C838-5564-F945-BAD4-E0F211AC58DE}">
      <dgm:prSet/>
      <dgm:spPr/>
      <dgm:t>
        <a:bodyPr/>
        <a:lstStyle/>
        <a:p>
          <a:endParaRPr lang="de-DE"/>
        </a:p>
      </dgm:t>
    </dgm:pt>
    <dgm:pt modelId="{ED8784B1-3DB3-734D-A822-8485BA78924A}" type="sibTrans" cxnId="{F6B5C838-5564-F945-BAD4-E0F211AC58DE}">
      <dgm:prSet/>
      <dgm:spPr/>
      <dgm:t>
        <a:bodyPr/>
        <a:lstStyle/>
        <a:p>
          <a:endParaRPr lang="de-DE"/>
        </a:p>
      </dgm:t>
    </dgm:pt>
    <dgm:pt modelId="{7185AA86-8478-544A-B4EC-F5763DAC1101}">
      <dgm:prSet phldrT="[Text]"/>
      <dgm:spPr/>
      <dgm:t>
        <a:bodyPr/>
        <a:lstStyle/>
        <a:p>
          <a:r>
            <a:rPr lang="de-DE" b="1" dirty="0" smtClean="0"/>
            <a:t>Data </a:t>
          </a:r>
          <a:r>
            <a:rPr lang="de-DE" b="1" dirty="0" err="1" smtClean="0"/>
            <a:t>Preparation</a:t>
          </a:r>
          <a:endParaRPr lang="de-DE" b="1" cap="none" spc="0" dirty="0">
            <a:ln w="17780" cmpd="sng">
              <a:solidFill>
                <a:srgbClr val="FFFFFF"/>
              </a:solidFill>
              <a:prstDash val="solid"/>
              <a:miter lim="800000"/>
            </a:ln>
            <a:gradFill rotWithShape="1">
              <a:gsLst>
                <a:gs pos="0">
                  <a:srgbClr val="000000">
                    <a:tint val="92000"/>
                    <a:shade val="100000"/>
                    <a:satMod val="150000"/>
                  </a:srgbClr>
                </a:gs>
                <a:gs pos="49000">
                  <a:srgbClr val="000000">
                    <a:tint val="89000"/>
                    <a:shade val="90000"/>
                    <a:satMod val="150000"/>
                  </a:srgbClr>
                </a:gs>
                <a:gs pos="50000">
                  <a:srgbClr val="000000">
                    <a:tint val="100000"/>
                    <a:shade val="75000"/>
                    <a:satMod val="150000"/>
                  </a:srgbClr>
                </a:gs>
                <a:gs pos="95000">
                  <a:srgbClr val="000000">
                    <a:shade val="47000"/>
                    <a:satMod val="150000"/>
                  </a:srgbClr>
                </a:gs>
                <a:gs pos="100000">
                  <a:srgbClr val="000000">
                    <a:shade val="39000"/>
                    <a:satMod val="150000"/>
                  </a:srgbClr>
                </a:gs>
              </a:gsLst>
              <a:lin ang="5400000"/>
            </a:gradFill>
            <a:effectLst>
              <a:outerShdw blurRad="50800" algn="tl" rotWithShape="0">
                <a:srgbClr val="000000"/>
              </a:outerShdw>
            </a:effectLst>
          </a:endParaRPr>
        </a:p>
      </dgm:t>
    </dgm:pt>
    <dgm:pt modelId="{DEE4512A-CF7A-DE4A-8BC4-A158355AC5B6}" type="parTrans" cxnId="{DA67EFEE-5049-9442-87C6-C247BEBD4D45}">
      <dgm:prSet/>
      <dgm:spPr/>
      <dgm:t>
        <a:bodyPr/>
        <a:lstStyle/>
        <a:p>
          <a:endParaRPr lang="de-DE"/>
        </a:p>
      </dgm:t>
    </dgm:pt>
    <dgm:pt modelId="{A2B61EC7-8764-284A-BAFE-B5ADDA63CB71}" type="sibTrans" cxnId="{DA67EFEE-5049-9442-87C6-C247BEBD4D45}">
      <dgm:prSet/>
      <dgm:spPr/>
      <dgm:t>
        <a:bodyPr/>
        <a:lstStyle/>
        <a:p>
          <a:endParaRPr lang="de-DE"/>
        </a:p>
      </dgm:t>
    </dgm:pt>
    <dgm:pt modelId="{6DE6079B-BF4B-F445-A9AC-1C156C63C0B4}">
      <dgm:prSet phldrT="[Text]"/>
      <dgm:spPr/>
      <dgm:t>
        <a:bodyPr/>
        <a:lstStyle/>
        <a:p>
          <a:r>
            <a:rPr lang="de-DE" b="1" dirty="0" smtClean="0"/>
            <a:t>Open </a:t>
          </a:r>
          <a:r>
            <a:rPr lang="de-DE" b="1" dirty="0" err="1" smtClean="0"/>
            <a:t>Coding</a:t>
          </a:r>
          <a:endParaRPr lang="de-DE" b="1" dirty="0"/>
        </a:p>
      </dgm:t>
    </dgm:pt>
    <dgm:pt modelId="{E67AB4A7-962B-EF41-8229-32A17D9A63F8}" type="parTrans" cxnId="{9167DE03-EBB6-C347-A283-03C1DD244E60}">
      <dgm:prSet/>
      <dgm:spPr/>
      <dgm:t>
        <a:bodyPr/>
        <a:lstStyle/>
        <a:p>
          <a:endParaRPr lang="de-DE"/>
        </a:p>
      </dgm:t>
    </dgm:pt>
    <dgm:pt modelId="{D6F9A552-62E1-534D-ACA0-EAD453F6487C}" type="sibTrans" cxnId="{9167DE03-EBB6-C347-A283-03C1DD244E60}">
      <dgm:prSet/>
      <dgm:spPr/>
      <dgm:t>
        <a:bodyPr/>
        <a:lstStyle/>
        <a:p>
          <a:endParaRPr lang="de-DE"/>
        </a:p>
      </dgm:t>
    </dgm:pt>
    <dgm:pt modelId="{7DCC6956-DA1C-C64B-8BA6-02D6F14E1D80}">
      <dgm:prSet phldrT="[Text]"/>
      <dgm:spPr/>
      <dgm:t>
        <a:bodyPr/>
        <a:lstStyle/>
        <a:p>
          <a:r>
            <a:rPr lang="de-DE" b="1" dirty="0" smtClean="0"/>
            <a:t>Axial </a:t>
          </a:r>
          <a:r>
            <a:rPr lang="de-DE" b="1" dirty="0" err="1" smtClean="0"/>
            <a:t>Coding</a:t>
          </a:r>
          <a:endParaRPr lang="de-DE" b="1" dirty="0"/>
        </a:p>
      </dgm:t>
    </dgm:pt>
    <dgm:pt modelId="{0EF54891-61D3-9F4E-8F87-082B2D054F14}" type="parTrans" cxnId="{3540BD83-C6A1-9D40-8ABF-BC7DDA955B7E}">
      <dgm:prSet/>
      <dgm:spPr/>
      <dgm:t>
        <a:bodyPr/>
        <a:lstStyle/>
        <a:p>
          <a:endParaRPr lang="de-DE"/>
        </a:p>
      </dgm:t>
    </dgm:pt>
    <dgm:pt modelId="{78F324EA-9416-EB47-87C7-99179B79BD32}" type="sibTrans" cxnId="{3540BD83-C6A1-9D40-8ABF-BC7DDA955B7E}">
      <dgm:prSet/>
      <dgm:spPr/>
      <dgm:t>
        <a:bodyPr/>
        <a:lstStyle/>
        <a:p>
          <a:endParaRPr lang="de-DE"/>
        </a:p>
      </dgm:t>
    </dgm:pt>
    <dgm:pt modelId="{4D780AE4-9198-5D4B-B882-E87735D243D6}">
      <dgm:prSet phldrT="[Text]"/>
      <dgm:spPr/>
      <dgm:t>
        <a:bodyPr/>
        <a:lstStyle/>
        <a:p>
          <a:r>
            <a:rPr lang="de-DE" b="1" dirty="0" err="1" smtClean="0"/>
            <a:t>Selective</a:t>
          </a:r>
          <a:r>
            <a:rPr lang="de-DE" b="1" dirty="0" smtClean="0"/>
            <a:t> </a:t>
          </a:r>
          <a:r>
            <a:rPr lang="de-DE" b="1" dirty="0" err="1" smtClean="0"/>
            <a:t>Coding</a:t>
          </a:r>
          <a:endParaRPr lang="de-DE" b="1" dirty="0"/>
        </a:p>
      </dgm:t>
    </dgm:pt>
    <dgm:pt modelId="{462816F7-0A15-CC47-A82B-600D0B67F8E7}" type="parTrans" cxnId="{A225C2B7-1CDC-C344-912D-797A9D6F972F}">
      <dgm:prSet/>
      <dgm:spPr/>
      <dgm:t>
        <a:bodyPr/>
        <a:lstStyle/>
        <a:p>
          <a:endParaRPr lang="de-DE"/>
        </a:p>
      </dgm:t>
    </dgm:pt>
    <dgm:pt modelId="{BF5CDB2A-13F5-664B-B752-00E15D313D0F}" type="sibTrans" cxnId="{A225C2B7-1CDC-C344-912D-797A9D6F972F}">
      <dgm:prSet/>
      <dgm:spPr/>
      <dgm:t>
        <a:bodyPr/>
        <a:lstStyle/>
        <a:p>
          <a:endParaRPr lang="de-DE"/>
        </a:p>
      </dgm:t>
    </dgm:pt>
    <dgm:pt modelId="{10AE3DF0-5671-4144-952A-DE876851136D}">
      <dgm:prSet phldrT="[Text]"/>
      <dgm:spPr/>
      <dgm:t>
        <a:bodyPr/>
        <a:lstStyle/>
        <a:p>
          <a:r>
            <a:rPr lang="de-DE" b="1" dirty="0" smtClean="0"/>
            <a:t>Sampling</a:t>
          </a:r>
          <a:endParaRPr lang="de-DE" b="1" dirty="0"/>
        </a:p>
      </dgm:t>
    </dgm:pt>
    <dgm:pt modelId="{242C4977-3B90-AF40-82A1-ED0BCBE3E05C}" type="sibTrans" cxnId="{39409AC8-04F8-7E45-9CE8-30DBC6688CBC}">
      <dgm:prSet/>
      <dgm:spPr/>
      <dgm:t>
        <a:bodyPr/>
        <a:lstStyle/>
        <a:p>
          <a:endParaRPr lang="de-DE"/>
        </a:p>
      </dgm:t>
    </dgm:pt>
    <dgm:pt modelId="{D4CEF65B-959D-DA47-B064-238BE83A775B}" type="parTrans" cxnId="{39409AC8-04F8-7E45-9CE8-30DBC6688CBC}">
      <dgm:prSet/>
      <dgm:spPr/>
      <dgm:t>
        <a:bodyPr/>
        <a:lstStyle/>
        <a:p>
          <a:endParaRPr lang="de-DE"/>
        </a:p>
      </dgm:t>
    </dgm:pt>
    <dgm:pt modelId="{49A37ADF-BAA3-4645-AC46-D68C1ED0A1C1}" type="pres">
      <dgm:prSet presAssocID="{CF24C638-EE4F-9A41-99B3-58BF47DDBD9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7173B5A-27F3-5645-BAA0-386054546252}" type="pres">
      <dgm:prSet presAssocID="{CF24C638-EE4F-9A41-99B3-58BF47DDBD9A}" presName="cycle" presStyleCnt="0"/>
      <dgm:spPr/>
      <dgm:t>
        <a:bodyPr/>
        <a:lstStyle/>
        <a:p>
          <a:endParaRPr lang="de-DE"/>
        </a:p>
      </dgm:t>
    </dgm:pt>
    <dgm:pt modelId="{58D2E3FA-7CC7-2E4D-8CC5-58BB50B595B1}" type="pres">
      <dgm:prSet presAssocID="{AB5E3986-ECA8-A44B-A2C4-61320BB67AE5}" presName="nodeFirs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C4C2663-92D7-8B41-BFDE-F3CEC09B7DB9}" type="pres">
      <dgm:prSet presAssocID="{ED8784B1-3DB3-734D-A822-8485BA78924A}" presName="sibTransFirstNode" presStyleLbl="bgShp" presStyleIdx="0" presStyleCnt="1"/>
      <dgm:spPr/>
      <dgm:t>
        <a:bodyPr/>
        <a:lstStyle/>
        <a:p>
          <a:endParaRPr lang="de-DE"/>
        </a:p>
      </dgm:t>
    </dgm:pt>
    <dgm:pt modelId="{4566863B-3E39-AF49-9BE3-3BFEC94C0894}" type="pres">
      <dgm:prSet presAssocID="{7185AA86-8478-544A-B4EC-F5763DAC1101}" presName="nodeFollowingNodes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5BF6274-576C-B345-9B64-7ED2FD98581B}" type="pres">
      <dgm:prSet presAssocID="{6DE6079B-BF4B-F445-A9AC-1C156C63C0B4}" presName="nodeFollowingNodes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D009920-2552-E24E-A62A-10C5B2D37CAD}" type="pres">
      <dgm:prSet presAssocID="{7DCC6956-DA1C-C64B-8BA6-02D6F14E1D80}" presName="nodeFollowingNodes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05A338D-A322-A846-A589-348EA0D211C7}" type="pres">
      <dgm:prSet presAssocID="{4D780AE4-9198-5D4B-B882-E87735D243D6}" presName="nodeFollowingNodes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DC6B52F-D534-1342-A437-891FE232D4FE}" type="pres">
      <dgm:prSet presAssocID="{10AE3DF0-5671-4144-952A-DE876851136D}" presName="nodeFollowingNodes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2C387307-D054-6543-B6E9-654881DA3BC9}" type="presOf" srcId="{6DE6079B-BF4B-F445-A9AC-1C156C63C0B4}" destId="{E5BF6274-576C-B345-9B64-7ED2FD98581B}" srcOrd="0" destOrd="0" presId="urn:microsoft.com/office/officeart/2005/8/layout/cycle3"/>
    <dgm:cxn modelId="{D3639BC9-6F1E-2546-A6E8-B83B9E89BF18}" type="presOf" srcId="{10AE3DF0-5671-4144-952A-DE876851136D}" destId="{DDC6B52F-D534-1342-A437-891FE232D4FE}" srcOrd="0" destOrd="0" presId="urn:microsoft.com/office/officeart/2005/8/layout/cycle3"/>
    <dgm:cxn modelId="{DA67EFEE-5049-9442-87C6-C247BEBD4D45}" srcId="{CF24C638-EE4F-9A41-99B3-58BF47DDBD9A}" destId="{7185AA86-8478-544A-B4EC-F5763DAC1101}" srcOrd="1" destOrd="0" parTransId="{DEE4512A-CF7A-DE4A-8BC4-A158355AC5B6}" sibTransId="{A2B61EC7-8764-284A-BAFE-B5ADDA63CB71}"/>
    <dgm:cxn modelId="{F6B5C838-5564-F945-BAD4-E0F211AC58DE}" srcId="{CF24C638-EE4F-9A41-99B3-58BF47DDBD9A}" destId="{AB5E3986-ECA8-A44B-A2C4-61320BB67AE5}" srcOrd="0" destOrd="0" parTransId="{E2292167-5E4A-F249-B337-22725774F212}" sibTransId="{ED8784B1-3DB3-734D-A822-8485BA78924A}"/>
    <dgm:cxn modelId="{653B7BEB-1EFD-7648-B70B-2C0CD12A744D}" type="presOf" srcId="{4D780AE4-9198-5D4B-B882-E87735D243D6}" destId="{B05A338D-A322-A846-A589-348EA0D211C7}" srcOrd="0" destOrd="0" presId="urn:microsoft.com/office/officeart/2005/8/layout/cycle3"/>
    <dgm:cxn modelId="{FDDB932B-2640-0545-A996-AFD6F27F54AD}" type="presOf" srcId="{7185AA86-8478-544A-B4EC-F5763DAC1101}" destId="{4566863B-3E39-AF49-9BE3-3BFEC94C0894}" srcOrd="0" destOrd="0" presId="urn:microsoft.com/office/officeart/2005/8/layout/cycle3"/>
    <dgm:cxn modelId="{A225C2B7-1CDC-C344-912D-797A9D6F972F}" srcId="{CF24C638-EE4F-9A41-99B3-58BF47DDBD9A}" destId="{4D780AE4-9198-5D4B-B882-E87735D243D6}" srcOrd="4" destOrd="0" parTransId="{462816F7-0A15-CC47-A82B-600D0B67F8E7}" sibTransId="{BF5CDB2A-13F5-664B-B752-00E15D313D0F}"/>
    <dgm:cxn modelId="{A6469FD1-7D30-154C-BC77-8D01B631D189}" type="presOf" srcId="{7DCC6956-DA1C-C64B-8BA6-02D6F14E1D80}" destId="{ED009920-2552-E24E-A62A-10C5B2D37CAD}" srcOrd="0" destOrd="0" presId="urn:microsoft.com/office/officeart/2005/8/layout/cycle3"/>
    <dgm:cxn modelId="{9167DE03-EBB6-C347-A283-03C1DD244E60}" srcId="{CF24C638-EE4F-9A41-99B3-58BF47DDBD9A}" destId="{6DE6079B-BF4B-F445-A9AC-1C156C63C0B4}" srcOrd="2" destOrd="0" parTransId="{E67AB4A7-962B-EF41-8229-32A17D9A63F8}" sibTransId="{D6F9A552-62E1-534D-ACA0-EAD453F6487C}"/>
    <dgm:cxn modelId="{9430DF4D-014B-3847-8AEF-B2B27316A7D9}" type="presOf" srcId="{ED8784B1-3DB3-734D-A822-8485BA78924A}" destId="{1C4C2663-92D7-8B41-BFDE-F3CEC09B7DB9}" srcOrd="0" destOrd="0" presId="urn:microsoft.com/office/officeart/2005/8/layout/cycle3"/>
    <dgm:cxn modelId="{3540BD83-C6A1-9D40-8ABF-BC7DDA955B7E}" srcId="{CF24C638-EE4F-9A41-99B3-58BF47DDBD9A}" destId="{7DCC6956-DA1C-C64B-8BA6-02D6F14E1D80}" srcOrd="3" destOrd="0" parTransId="{0EF54891-61D3-9F4E-8F87-082B2D054F14}" sibTransId="{78F324EA-9416-EB47-87C7-99179B79BD32}"/>
    <dgm:cxn modelId="{B31E8D16-E152-C44A-9EE2-CDB17A17F913}" type="presOf" srcId="{CF24C638-EE4F-9A41-99B3-58BF47DDBD9A}" destId="{49A37ADF-BAA3-4645-AC46-D68C1ED0A1C1}" srcOrd="0" destOrd="0" presId="urn:microsoft.com/office/officeart/2005/8/layout/cycle3"/>
    <dgm:cxn modelId="{39409AC8-04F8-7E45-9CE8-30DBC6688CBC}" srcId="{CF24C638-EE4F-9A41-99B3-58BF47DDBD9A}" destId="{10AE3DF0-5671-4144-952A-DE876851136D}" srcOrd="5" destOrd="0" parTransId="{D4CEF65B-959D-DA47-B064-238BE83A775B}" sibTransId="{242C4977-3B90-AF40-82A1-ED0BCBE3E05C}"/>
    <dgm:cxn modelId="{3DAB22B5-52E6-2F43-834A-8CD59DAFF9F6}" type="presOf" srcId="{AB5E3986-ECA8-A44B-A2C4-61320BB67AE5}" destId="{58D2E3FA-7CC7-2E4D-8CC5-58BB50B595B1}" srcOrd="0" destOrd="0" presId="urn:microsoft.com/office/officeart/2005/8/layout/cycle3"/>
    <dgm:cxn modelId="{01BB544B-B91A-AC41-80A0-22F6BA58B225}" type="presParOf" srcId="{49A37ADF-BAA3-4645-AC46-D68C1ED0A1C1}" destId="{47173B5A-27F3-5645-BAA0-386054546252}" srcOrd="0" destOrd="0" presId="urn:microsoft.com/office/officeart/2005/8/layout/cycle3"/>
    <dgm:cxn modelId="{C160881C-C878-8942-8BE4-6C2251F3A34F}" type="presParOf" srcId="{47173B5A-27F3-5645-BAA0-386054546252}" destId="{58D2E3FA-7CC7-2E4D-8CC5-58BB50B595B1}" srcOrd="0" destOrd="0" presId="urn:microsoft.com/office/officeart/2005/8/layout/cycle3"/>
    <dgm:cxn modelId="{7720B4BD-177E-7C48-9735-B9BC839ADABD}" type="presParOf" srcId="{47173B5A-27F3-5645-BAA0-386054546252}" destId="{1C4C2663-92D7-8B41-BFDE-F3CEC09B7DB9}" srcOrd="1" destOrd="0" presId="urn:microsoft.com/office/officeart/2005/8/layout/cycle3"/>
    <dgm:cxn modelId="{65DD4367-9012-7F42-B5B6-18E23FCAA270}" type="presParOf" srcId="{47173B5A-27F3-5645-BAA0-386054546252}" destId="{4566863B-3E39-AF49-9BE3-3BFEC94C0894}" srcOrd="2" destOrd="0" presId="urn:microsoft.com/office/officeart/2005/8/layout/cycle3"/>
    <dgm:cxn modelId="{8A3C949D-6739-AA48-A787-7F74C4BA031E}" type="presParOf" srcId="{47173B5A-27F3-5645-BAA0-386054546252}" destId="{E5BF6274-576C-B345-9B64-7ED2FD98581B}" srcOrd="3" destOrd="0" presId="urn:microsoft.com/office/officeart/2005/8/layout/cycle3"/>
    <dgm:cxn modelId="{98D32737-D78E-B14B-A8AA-9964E307BB9D}" type="presParOf" srcId="{47173B5A-27F3-5645-BAA0-386054546252}" destId="{ED009920-2552-E24E-A62A-10C5B2D37CAD}" srcOrd="4" destOrd="0" presId="urn:microsoft.com/office/officeart/2005/8/layout/cycle3"/>
    <dgm:cxn modelId="{C87E0CBC-7409-0244-B10D-94626740E3A0}" type="presParOf" srcId="{47173B5A-27F3-5645-BAA0-386054546252}" destId="{B05A338D-A322-A846-A589-348EA0D211C7}" srcOrd="5" destOrd="0" presId="urn:microsoft.com/office/officeart/2005/8/layout/cycle3"/>
    <dgm:cxn modelId="{FADEEE10-033E-374C-8953-6A86F51CC895}" type="presParOf" srcId="{47173B5A-27F3-5645-BAA0-386054546252}" destId="{DDC6B52F-D534-1342-A437-891FE232D4FE}" srcOrd="6" destOrd="0" presId="urn:microsoft.com/office/officeart/2005/8/layout/cycle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4C2663-92D7-8B41-BFDE-F3CEC09B7DB9}">
      <dsp:nvSpPr>
        <dsp:cNvPr id="0" name=""/>
        <dsp:cNvSpPr/>
      </dsp:nvSpPr>
      <dsp:spPr>
        <a:xfrm>
          <a:off x="169762" y="-6272"/>
          <a:ext cx="4825140" cy="4825140"/>
        </a:xfrm>
        <a:prstGeom prst="circularArrow">
          <a:avLst>
            <a:gd name="adj1" fmla="val 5274"/>
            <a:gd name="adj2" fmla="val 312630"/>
            <a:gd name="adj3" fmla="val 14289661"/>
            <a:gd name="adj4" fmla="val 17091103"/>
            <a:gd name="adj5" fmla="val 547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D2E3FA-7CC7-2E4D-8CC5-58BB50B595B1}">
      <dsp:nvSpPr>
        <dsp:cNvPr id="0" name=""/>
        <dsp:cNvSpPr/>
      </dsp:nvSpPr>
      <dsp:spPr>
        <a:xfrm>
          <a:off x="1697177" y="865"/>
          <a:ext cx="1770310" cy="8851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b="1" kern="1200" dirty="0" smtClean="0"/>
            <a:t>Data </a:t>
          </a:r>
          <a:r>
            <a:rPr lang="de-DE" sz="2100" b="1" kern="1200" dirty="0" err="1" smtClean="0"/>
            <a:t>Collection</a:t>
          </a:r>
          <a:endParaRPr lang="de-DE" sz="2100" b="1" kern="1200" cap="none" spc="0" dirty="0">
            <a:ln w="17780" cmpd="sng">
              <a:solidFill>
                <a:srgbClr val="FFFFFF"/>
              </a:solidFill>
              <a:prstDash val="solid"/>
              <a:miter lim="800000"/>
            </a:ln>
            <a:gradFill rotWithShape="1">
              <a:gsLst>
                <a:gs pos="0">
                  <a:srgbClr val="000000">
                    <a:tint val="92000"/>
                    <a:shade val="100000"/>
                    <a:satMod val="150000"/>
                  </a:srgbClr>
                </a:gs>
                <a:gs pos="49000">
                  <a:srgbClr val="000000">
                    <a:tint val="89000"/>
                    <a:shade val="90000"/>
                    <a:satMod val="150000"/>
                  </a:srgbClr>
                </a:gs>
                <a:gs pos="50000">
                  <a:srgbClr val="000000">
                    <a:tint val="100000"/>
                    <a:shade val="75000"/>
                    <a:satMod val="150000"/>
                  </a:srgbClr>
                </a:gs>
                <a:gs pos="95000">
                  <a:srgbClr val="000000">
                    <a:shade val="47000"/>
                    <a:satMod val="150000"/>
                  </a:srgbClr>
                </a:gs>
                <a:gs pos="100000">
                  <a:srgbClr val="000000">
                    <a:shade val="39000"/>
                    <a:satMod val="150000"/>
                  </a:srgbClr>
                </a:gs>
              </a:gsLst>
              <a:lin ang="5400000"/>
            </a:gradFill>
            <a:effectLst>
              <a:outerShdw blurRad="50800" algn="tl" rotWithShape="0">
                <a:srgbClr val="000000"/>
              </a:outerShdw>
            </a:effectLst>
          </a:endParaRPr>
        </a:p>
      </dsp:txBody>
      <dsp:txXfrm>
        <a:off x="1740387" y="44075"/>
        <a:ext cx="1683890" cy="798735"/>
      </dsp:txXfrm>
    </dsp:sp>
    <dsp:sp modelId="{4566863B-3E39-AF49-9BE3-3BFEC94C0894}">
      <dsp:nvSpPr>
        <dsp:cNvPr id="0" name=""/>
        <dsp:cNvSpPr/>
      </dsp:nvSpPr>
      <dsp:spPr>
        <a:xfrm>
          <a:off x="3392388" y="979596"/>
          <a:ext cx="1770310" cy="8851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b="1" kern="1200" dirty="0" smtClean="0"/>
            <a:t>Data </a:t>
          </a:r>
          <a:r>
            <a:rPr lang="de-DE" sz="2100" b="1" kern="1200" dirty="0" err="1" smtClean="0"/>
            <a:t>Preparation</a:t>
          </a:r>
          <a:endParaRPr lang="de-DE" sz="2100" b="1" kern="1200" cap="none" spc="0" dirty="0">
            <a:ln w="17780" cmpd="sng">
              <a:solidFill>
                <a:srgbClr val="FFFFFF"/>
              </a:solidFill>
              <a:prstDash val="solid"/>
              <a:miter lim="800000"/>
            </a:ln>
            <a:gradFill rotWithShape="1">
              <a:gsLst>
                <a:gs pos="0">
                  <a:srgbClr val="000000">
                    <a:tint val="92000"/>
                    <a:shade val="100000"/>
                    <a:satMod val="150000"/>
                  </a:srgbClr>
                </a:gs>
                <a:gs pos="49000">
                  <a:srgbClr val="000000">
                    <a:tint val="89000"/>
                    <a:shade val="90000"/>
                    <a:satMod val="150000"/>
                  </a:srgbClr>
                </a:gs>
                <a:gs pos="50000">
                  <a:srgbClr val="000000">
                    <a:tint val="100000"/>
                    <a:shade val="75000"/>
                    <a:satMod val="150000"/>
                  </a:srgbClr>
                </a:gs>
                <a:gs pos="95000">
                  <a:srgbClr val="000000">
                    <a:shade val="47000"/>
                    <a:satMod val="150000"/>
                  </a:srgbClr>
                </a:gs>
                <a:gs pos="100000">
                  <a:srgbClr val="000000">
                    <a:shade val="39000"/>
                    <a:satMod val="150000"/>
                  </a:srgbClr>
                </a:gs>
              </a:gsLst>
              <a:lin ang="5400000"/>
            </a:gradFill>
            <a:effectLst>
              <a:outerShdw blurRad="50800" algn="tl" rotWithShape="0">
                <a:srgbClr val="000000"/>
              </a:outerShdw>
            </a:effectLst>
          </a:endParaRPr>
        </a:p>
      </dsp:txBody>
      <dsp:txXfrm>
        <a:off x="3435598" y="1022806"/>
        <a:ext cx="1683890" cy="798735"/>
      </dsp:txXfrm>
    </dsp:sp>
    <dsp:sp modelId="{E5BF6274-576C-B345-9B64-7ED2FD98581B}">
      <dsp:nvSpPr>
        <dsp:cNvPr id="0" name=""/>
        <dsp:cNvSpPr/>
      </dsp:nvSpPr>
      <dsp:spPr>
        <a:xfrm>
          <a:off x="3392388" y="2937056"/>
          <a:ext cx="1770310" cy="8851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b="1" kern="1200" dirty="0" smtClean="0"/>
            <a:t>Open </a:t>
          </a:r>
          <a:r>
            <a:rPr lang="de-DE" sz="2100" b="1" kern="1200" dirty="0" err="1" smtClean="0"/>
            <a:t>Coding</a:t>
          </a:r>
          <a:endParaRPr lang="de-DE" sz="2100" b="1" kern="1200" dirty="0"/>
        </a:p>
      </dsp:txBody>
      <dsp:txXfrm>
        <a:off x="3435598" y="2980266"/>
        <a:ext cx="1683890" cy="798735"/>
      </dsp:txXfrm>
    </dsp:sp>
    <dsp:sp modelId="{ED009920-2552-E24E-A62A-10C5B2D37CAD}">
      <dsp:nvSpPr>
        <dsp:cNvPr id="0" name=""/>
        <dsp:cNvSpPr/>
      </dsp:nvSpPr>
      <dsp:spPr>
        <a:xfrm>
          <a:off x="1697177" y="3915787"/>
          <a:ext cx="1770310" cy="8851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b="1" kern="1200" dirty="0" smtClean="0"/>
            <a:t>Axial </a:t>
          </a:r>
          <a:r>
            <a:rPr lang="de-DE" sz="2100" b="1" kern="1200" dirty="0" err="1" smtClean="0"/>
            <a:t>Coding</a:t>
          </a:r>
          <a:endParaRPr lang="de-DE" sz="2100" b="1" kern="1200" dirty="0"/>
        </a:p>
      </dsp:txBody>
      <dsp:txXfrm>
        <a:off x="1740387" y="3958997"/>
        <a:ext cx="1683890" cy="798735"/>
      </dsp:txXfrm>
    </dsp:sp>
    <dsp:sp modelId="{B05A338D-A322-A846-A589-348EA0D211C7}">
      <dsp:nvSpPr>
        <dsp:cNvPr id="0" name=""/>
        <dsp:cNvSpPr/>
      </dsp:nvSpPr>
      <dsp:spPr>
        <a:xfrm>
          <a:off x="1967" y="2937056"/>
          <a:ext cx="1770310" cy="8851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b="1" kern="1200" dirty="0" err="1" smtClean="0"/>
            <a:t>Selective</a:t>
          </a:r>
          <a:r>
            <a:rPr lang="de-DE" sz="2100" b="1" kern="1200" dirty="0" smtClean="0"/>
            <a:t> </a:t>
          </a:r>
          <a:r>
            <a:rPr lang="de-DE" sz="2100" b="1" kern="1200" dirty="0" err="1" smtClean="0"/>
            <a:t>Coding</a:t>
          </a:r>
          <a:endParaRPr lang="de-DE" sz="2100" b="1" kern="1200" dirty="0"/>
        </a:p>
      </dsp:txBody>
      <dsp:txXfrm>
        <a:off x="45177" y="2980266"/>
        <a:ext cx="1683890" cy="798735"/>
      </dsp:txXfrm>
    </dsp:sp>
    <dsp:sp modelId="{DDC6B52F-D534-1342-A437-891FE232D4FE}">
      <dsp:nvSpPr>
        <dsp:cNvPr id="0" name=""/>
        <dsp:cNvSpPr/>
      </dsp:nvSpPr>
      <dsp:spPr>
        <a:xfrm>
          <a:off x="1967" y="979596"/>
          <a:ext cx="1770310" cy="8851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b="1" kern="1200" dirty="0" smtClean="0"/>
            <a:t>Sampling</a:t>
          </a:r>
          <a:endParaRPr lang="de-DE" sz="2100" b="1" kern="1200" dirty="0"/>
        </a:p>
      </dsp:txBody>
      <dsp:txXfrm>
        <a:off x="45177" y="1022806"/>
        <a:ext cx="1683890" cy="7987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757" tIns="47378" rIns="94757" bIns="47378" numCol="1" anchor="t" anchorCtr="0" compatLnSpc="1">
            <a:prstTxWarp prst="textNoShape">
              <a:avLst/>
            </a:prstTxWarp>
          </a:bodyPr>
          <a:lstStyle>
            <a:lvl1pPr defTabSz="947738" eaLnBrk="1" hangingPunct="1">
              <a:defRPr sz="1200">
                <a:solidFill>
                  <a:srgbClr val="00245B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757" tIns="47378" rIns="94757" bIns="47378" numCol="1" anchor="t" anchorCtr="0" compatLnSpc="1">
            <a:prstTxWarp prst="textNoShape">
              <a:avLst/>
            </a:prstTxWarp>
          </a:bodyPr>
          <a:lstStyle>
            <a:lvl1pPr algn="r" defTabSz="947738" eaLnBrk="1" hangingPunct="1">
              <a:defRPr sz="1200">
                <a:solidFill>
                  <a:srgbClr val="00245B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757" tIns="47378" rIns="94757" bIns="47378" numCol="1" anchor="b" anchorCtr="0" compatLnSpc="1">
            <a:prstTxWarp prst="textNoShape">
              <a:avLst/>
            </a:prstTxWarp>
          </a:bodyPr>
          <a:lstStyle>
            <a:lvl1pPr defTabSz="947738" eaLnBrk="1" hangingPunct="1">
              <a:defRPr sz="1200">
                <a:solidFill>
                  <a:srgbClr val="00245B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757" tIns="47378" rIns="94757" bIns="47378" numCol="1" anchor="b" anchorCtr="0" compatLnSpc="1">
            <a:prstTxWarp prst="textNoShape">
              <a:avLst/>
            </a:prstTxWarp>
          </a:bodyPr>
          <a:lstStyle>
            <a:lvl1pPr algn="r" defTabSz="947738" eaLnBrk="1" hangingPunct="1">
              <a:defRPr sz="1200">
                <a:solidFill>
                  <a:srgbClr val="00245B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fld id="{4386300B-C214-4045-B513-2B6B1E74822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09776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7" tIns="47378" rIns="94757" bIns="47378" numCol="1" anchor="t" anchorCtr="0" compatLnSpc="1">
            <a:prstTxWarp prst="textNoShape">
              <a:avLst/>
            </a:prstTxWarp>
          </a:bodyPr>
          <a:lstStyle>
            <a:lvl1pPr defTabSz="947738" eaLnBrk="1" hangingPunct="1">
              <a:defRPr sz="1200">
                <a:latin typeface="Verdana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7" tIns="47378" rIns="94757" bIns="47378" numCol="1" anchor="t" anchorCtr="0" compatLnSpc="1">
            <a:prstTxWarp prst="textNoShape">
              <a:avLst/>
            </a:prstTxWarp>
          </a:bodyPr>
          <a:lstStyle>
            <a:lvl1pPr algn="r" defTabSz="947738" eaLnBrk="1" hangingPunct="1">
              <a:defRPr sz="1200">
                <a:latin typeface="Verdana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7" tIns="47378" rIns="94757" bIns="473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Klicken Sie, um die Formate des Vorlagentextes zu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34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7" tIns="47378" rIns="94757" bIns="47378" numCol="1" anchor="b" anchorCtr="0" compatLnSpc="1">
            <a:prstTxWarp prst="textNoShape">
              <a:avLst/>
            </a:prstTxWarp>
          </a:bodyPr>
          <a:lstStyle>
            <a:lvl1pPr defTabSz="947738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4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7" tIns="47378" rIns="94757" bIns="47378" numCol="1" anchor="b" anchorCtr="0" compatLnSpc="1">
            <a:prstTxWarp prst="textNoShape">
              <a:avLst/>
            </a:prstTxWarp>
          </a:bodyPr>
          <a:lstStyle>
            <a:lvl1pPr algn="r" defTabSz="947738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FABCA902-51D0-4602-B06E-7B2FCFF5FAD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4816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addOption</a:t>
            </a:r>
            <a:r>
              <a:rPr lang="en-US" dirty="0" smtClean="0"/>
              <a:t>(</a:t>
            </a:r>
            <a:r>
              <a:rPr lang="en-US" dirty="0" err="1" smtClean="0"/>
              <a:t>ArgumentParser</a:t>
            </a:r>
            <a:r>
              <a:rPr lang="en-US" dirty="0" smtClean="0"/>
              <a:t>, </a:t>
            </a:r>
            <a:r>
              <a:rPr lang="en-US" dirty="0" err="1" smtClean="0"/>
              <a:t>ArgParseOption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ArgParseOption</a:t>
            </a:r>
            <a:r>
              <a:rPr lang="en-US" dirty="0" smtClean="0"/>
              <a:t>(short name, long name, description, </a:t>
            </a:r>
            <a:r>
              <a:rPr lang="en-US" dirty="0" err="1" smtClean="0"/>
              <a:t>datatype</a:t>
            </a:r>
            <a:r>
              <a:rPr lang="en-US" dirty="0" smtClean="0"/>
              <a:t>, label)</a:t>
            </a:r>
          </a:p>
          <a:p>
            <a:endParaRPr lang="en-US" dirty="0" smtClean="0"/>
          </a:p>
          <a:p>
            <a:r>
              <a:rPr lang="en-US" dirty="0" smtClean="0"/>
              <a:t>SYNOPSIS</a:t>
            </a:r>
          </a:p>
          <a:p>
            <a:r>
              <a:rPr lang="en-US" dirty="0" smtClean="0"/>
              <a:t>Version</a:t>
            </a:r>
          </a:p>
          <a:p>
            <a:r>
              <a:rPr lang="en-US" dirty="0" smtClean="0"/>
              <a:t>Last</a:t>
            </a:r>
            <a:r>
              <a:rPr lang="en-US" baseline="0" dirty="0" smtClean="0"/>
              <a:t> update missing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BCA902-51D0-4602-B06E-7B2FCFF5FAD7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3302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409825" y="4616450"/>
            <a:ext cx="6467475" cy="1057275"/>
          </a:xfrm>
        </p:spPr>
        <p:txBody>
          <a:bodyPr lIns="360000"/>
          <a:lstStyle>
            <a:lvl1pPr>
              <a:defRPr sz="2000" b="1" smtClean="0">
                <a:solidFill>
                  <a:srgbClr val="0066CC"/>
                </a:solidFill>
              </a:defRPr>
            </a:lvl1pPr>
          </a:lstStyle>
          <a:p>
            <a:r>
              <a:rPr lang="de-DE" dirty="0" smtClean="0"/>
              <a:t>Formatvorlage des Untertitelmasters durch Klicken bearbeiten</a:t>
            </a:r>
          </a:p>
        </p:txBody>
      </p:sp>
      <p:sp>
        <p:nvSpPr>
          <p:cNvPr id="45060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409825" y="2579688"/>
            <a:ext cx="6477000" cy="1470025"/>
          </a:xfrm>
        </p:spPr>
        <p:txBody>
          <a:bodyPr lIns="360000" anchor="t"/>
          <a:lstStyle>
            <a:lvl1pPr>
              <a:lnSpc>
                <a:spcPct val="100000"/>
              </a:lnSpc>
              <a:defRPr sz="3600" smtClean="0"/>
            </a:lvl1pPr>
          </a:lstStyle>
          <a:p>
            <a:r>
              <a:rPr lang="de-DE" smtClean="0"/>
              <a:t>Titelmasterformat durch Klicken bearbeiten</a:t>
            </a:r>
          </a:p>
        </p:txBody>
      </p:sp>
      <p:sp>
        <p:nvSpPr>
          <p:cNvPr id="327688" name="Rectangle 8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 algn="ctr"/>
            <a:r>
              <a:rPr lang="de-DE" dirty="0" smtClean="0"/>
              <a:t>September 5, 2012</a:t>
            </a:r>
            <a:endParaRPr lang="de-DE" dirty="0"/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260350" y="295275"/>
            <a:ext cx="4321175" cy="285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eaLnBrk="0" hangingPunct="0">
              <a:lnSpc>
                <a:spcPct val="65000"/>
              </a:lnSpc>
              <a:spcBef>
                <a:spcPct val="50000"/>
              </a:spcBef>
            </a:pPr>
            <a:r>
              <a:rPr lang="de-DE" sz="1000" b="1" dirty="0" smtClean="0">
                <a:solidFill>
                  <a:srgbClr val="5F5F5F"/>
                </a:solidFill>
                <a:cs typeface="Arial" charset="0"/>
              </a:rPr>
              <a:t>Björn Kahlert</a:t>
            </a:r>
            <a:endParaRPr lang="de-DE" sz="1000" b="1" dirty="0">
              <a:solidFill>
                <a:srgbClr val="5F5F5F"/>
              </a:solidFill>
              <a:cs typeface="Arial" charset="0"/>
            </a:endParaRPr>
          </a:p>
          <a:p>
            <a:pPr eaLnBrk="0" hangingPunct="0">
              <a:lnSpc>
                <a:spcPct val="65000"/>
              </a:lnSpc>
              <a:spcBef>
                <a:spcPct val="50000"/>
              </a:spcBef>
            </a:pPr>
            <a:r>
              <a:rPr lang="de-DE" sz="1000" b="1" dirty="0" err="1" smtClean="0">
                <a:solidFill>
                  <a:srgbClr val="5F5F5F"/>
                </a:solidFill>
                <a:cs typeface="Arial" charset="0"/>
              </a:rPr>
              <a:t>BioStore</a:t>
            </a:r>
            <a:r>
              <a:rPr lang="de-DE" sz="1000" b="1" dirty="0" smtClean="0">
                <a:solidFill>
                  <a:srgbClr val="5F5F5F"/>
                </a:solidFill>
                <a:cs typeface="Arial" charset="0"/>
              </a:rPr>
              <a:t> Project</a:t>
            </a:r>
            <a:endParaRPr lang="de-DE" sz="1000" b="1" dirty="0">
              <a:solidFill>
                <a:srgbClr val="5F5F5F"/>
              </a:solidFill>
              <a:cs typeface="Arial" charset="0"/>
            </a:endParaRP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0" y="6665913"/>
            <a:ext cx="9144000" cy="19208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DE">
              <a:latin typeface="Verdana" pitchFamily="34" charset="0"/>
            </a:endParaRPr>
          </a:p>
        </p:txBody>
      </p:sp>
      <p:pic>
        <p:nvPicPr>
          <p:cNvPr id="8" name="Bild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26145" y="188422"/>
            <a:ext cx="3561046" cy="1081503"/>
          </a:xfrm>
          <a:prstGeom prst="rect">
            <a:avLst/>
          </a:prstGeom>
        </p:spPr>
      </p:pic>
      <p:pic>
        <p:nvPicPr>
          <p:cNvPr id="2" name="Bild 1" descr="BMBF_CMYK_Gef_S_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928" y="5734027"/>
            <a:ext cx="1213806" cy="92820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App Session 2, Argument Parser, September 18, 2013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732588" y="838200"/>
            <a:ext cx="2160587" cy="5478463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0825" y="838200"/>
            <a:ext cx="6329363" cy="5478463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App Session 2, Argument Parser, September 18, 2013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r>
              <a:rPr lang="de-DE" dirty="0" smtClean="0"/>
              <a:t>App Session 2, Argument Parser, September 18, 2013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App Session 2, Argument Parser, September 18, 2013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808163"/>
            <a:ext cx="4244975" cy="4508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808163"/>
            <a:ext cx="4244975" cy="4508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App Session 2, Argument Parser, September 18, 2013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App Session 2, Argument Parser, September 18, 2013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App Session 2, Argument Parser, September 18, 2013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App Session 2, Argument Parser, September 18, 2013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App Session 2, Argument Parser, September 18, 2013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smtClean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App Session 2, Argument Parser, September 18, 2013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4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0" y="6665913"/>
            <a:ext cx="9144000" cy="19208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DE">
              <a:latin typeface="Verdana" pitchFamily="34" charset="0"/>
            </a:endParaRP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619250"/>
            <a:ext cx="8642350" cy="486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205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946150"/>
            <a:ext cx="86423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327686" name="Rectangle 6"/>
          <p:cNvSpPr>
            <a:spLocks noChangeArrowheads="1"/>
          </p:cNvSpPr>
          <p:nvPr/>
        </p:nvSpPr>
        <p:spPr bwMode="auto">
          <a:xfrm>
            <a:off x="7610475" y="6627813"/>
            <a:ext cx="1227138" cy="23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53965218-A59B-4292-9C98-79B58A46A890}" type="slidenum">
              <a:rPr lang="de-DE" sz="1000" b="1">
                <a:solidFill>
                  <a:srgbClr val="5F5F5F"/>
                </a:solidFill>
              </a:rPr>
              <a:pPr algn="r">
                <a:defRPr/>
              </a:pPr>
              <a:t>‹Nr.›</a:t>
            </a:fld>
            <a:endParaRPr lang="de-DE" sz="1000" b="1" dirty="0">
              <a:solidFill>
                <a:srgbClr val="5F5F5F"/>
              </a:solidFill>
            </a:endParaRPr>
          </a:p>
        </p:txBody>
      </p:sp>
      <p:sp>
        <p:nvSpPr>
          <p:cNvPr id="327688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0825" y="6629400"/>
            <a:ext cx="597693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sz="1000" b="0">
                <a:solidFill>
                  <a:srgbClr val="5F5F5F"/>
                </a:solidFill>
              </a:defRPr>
            </a:lvl1pPr>
          </a:lstStyle>
          <a:p>
            <a:r>
              <a:rPr lang="de-DE" dirty="0" smtClean="0"/>
              <a:t>App Session 2, Argument Parser, September 18, 2013</a:t>
            </a:r>
          </a:p>
        </p:txBody>
      </p:sp>
      <p:pic>
        <p:nvPicPr>
          <p:cNvPr id="2" name="Bild 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240311" y="236649"/>
            <a:ext cx="1714500" cy="520700"/>
          </a:xfrm>
          <a:prstGeom prst="rect">
            <a:avLst/>
          </a:prstGeom>
        </p:spPr>
      </p:pic>
      <p:pic>
        <p:nvPicPr>
          <p:cNvPr id="4" name="Bild 3" descr="BMBF_CMYK_Gef_S_e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835" y="80376"/>
            <a:ext cx="966973" cy="7394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9" r:id="rId2"/>
    <p:sldLayoutId id="2147483688" r:id="rId3"/>
    <p:sldLayoutId id="2147483687" r:id="rId4"/>
    <p:sldLayoutId id="2147483686" r:id="rId5"/>
    <p:sldLayoutId id="2147483685" r:id="rId6"/>
    <p:sldLayoutId id="2147483684" r:id="rId7"/>
    <p:sldLayoutId id="2147483683" r:id="rId8"/>
    <p:sldLayoutId id="2147483682" r:id="rId9"/>
    <p:sldLayoutId id="2147483681" r:id="rId10"/>
    <p:sldLayoutId id="2147483680" r:id="rId11"/>
  </p:sldLayoutIdLst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  <p:hf sldNum="0" hd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9pPr>
    </p:titleStyle>
    <p:bodyStyle>
      <a:lvl1pPr algn="l" rtl="0" eaLnBrk="0" fontAlgn="base" hangingPunct="0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defRPr>
          <a:solidFill>
            <a:srgbClr val="000000"/>
          </a:solidFill>
          <a:latin typeface="+mn-lt"/>
          <a:ea typeface="+mn-ea"/>
          <a:cs typeface="+mn-cs"/>
        </a:defRPr>
      </a:lvl1pPr>
      <a:lvl2pPr marL="355600" indent="-176213" algn="l" rtl="0" eaLnBrk="0" fontAlgn="base" hangingPunct="0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2pPr>
      <a:lvl3pPr marL="723900" indent="-188913" algn="l" rtl="0" eaLnBrk="0" fontAlgn="base" hangingPunct="0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3pPr>
      <a:lvl4pPr marL="1079500" indent="-176213" algn="l" rtl="0" eaLnBrk="0" fontAlgn="base" hangingPunct="0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4pPr>
      <a:lvl5pPr marL="1435100" indent="-176213" algn="l" rtl="0" eaLnBrk="0" fontAlgn="base" hangingPunct="0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5pPr>
      <a:lvl6pPr marL="18923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6pPr>
      <a:lvl7pPr marL="23495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7pPr>
      <a:lvl8pPr marL="28067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8pPr>
      <a:lvl9pPr marL="32639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89238" y="2579688"/>
            <a:ext cx="6697587" cy="1470025"/>
          </a:xfrm>
        </p:spPr>
        <p:txBody>
          <a:bodyPr/>
          <a:lstStyle/>
          <a:p>
            <a:r>
              <a:rPr lang="de-DE" sz="3200" dirty="0" err="1" smtClean="0"/>
              <a:t>Introduction</a:t>
            </a:r>
            <a:r>
              <a:rPr lang="de-DE" sz="3200" dirty="0" smtClean="0"/>
              <a:t> </a:t>
            </a:r>
            <a:r>
              <a:rPr lang="de-DE" sz="3200" dirty="0" err="1" smtClean="0"/>
              <a:t>and</a:t>
            </a:r>
            <a:r>
              <a:rPr lang="de-DE" sz="3200" dirty="0" smtClean="0"/>
              <a:t> </a:t>
            </a:r>
            <a:r>
              <a:rPr lang="de-DE" sz="3200" dirty="0"/>
              <a:t>Highlights </a:t>
            </a:r>
            <a:r>
              <a:rPr lang="de-DE" sz="3200" dirty="0" err="1" smtClean="0"/>
              <a:t>of</a:t>
            </a:r>
            <a:r>
              <a:rPr lang="de-DE" sz="3200" dirty="0" smtClean="0"/>
              <a:t/>
            </a:r>
            <a:br>
              <a:rPr lang="de-DE" sz="3200" dirty="0" smtClean="0"/>
            </a:br>
            <a:r>
              <a:rPr lang="de-DE" sz="3200" dirty="0" err="1" smtClean="0"/>
              <a:t>SeqAn</a:t>
            </a:r>
            <a:r>
              <a:rPr lang="de-DE" sz="3200" dirty="0" smtClean="0"/>
              <a:t> </a:t>
            </a:r>
            <a:r>
              <a:rPr lang="de-DE" sz="3200" dirty="0" err="1"/>
              <a:t>and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 smtClean="0"/>
              <a:t>BioStore</a:t>
            </a:r>
            <a:r>
              <a:rPr lang="de-DE" sz="3200" dirty="0" smtClean="0"/>
              <a:t> Project</a:t>
            </a:r>
            <a:endParaRPr lang="de-DE" sz="3200" dirty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80016" y="3987498"/>
            <a:ext cx="6467475" cy="1057275"/>
          </a:xfrm>
        </p:spPr>
        <p:txBody>
          <a:bodyPr/>
          <a:lstStyle/>
          <a:p>
            <a:r>
              <a:rPr lang="de-DE" dirty="0" err="1"/>
              <a:t>SeqAn</a:t>
            </a:r>
            <a:r>
              <a:rPr lang="de-DE" dirty="0"/>
              <a:t> </a:t>
            </a:r>
            <a:r>
              <a:rPr lang="de-DE" dirty="0" smtClean="0"/>
              <a:t>Conference </a:t>
            </a:r>
            <a:r>
              <a:rPr lang="de-DE" dirty="0" smtClean="0"/>
              <a:t>2014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,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Highlights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SeqAn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BioStore</a:t>
            </a:r>
            <a:r>
              <a:rPr lang="de-DE" dirty="0"/>
              <a:t> Project, June 11, 2014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4377"/>
            <a:ext cx="9144000" cy="590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8771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,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Highlights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SeqAn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BioStore</a:t>
            </a:r>
            <a:r>
              <a:rPr lang="de-DE" dirty="0"/>
              <a:t> Project, June 11, 2014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4375"/>
            <a:ext cx="9144000" cy="5906383"/>
          </a:xfrm>
          <a:prstGeom prst="rect">
            <a:avLst/>
          </a:prstGeom>
        </p:spPr>
      </p:pic>
      <p:grpSp>
        <p:nvGrpSpPr>
          <p:cNvPr id="15" name="Gruppierung 14"/>
          <p:cNvGrpSpPr/>
          <p:nvPr/>
        </p:nvGrpSpPr>
        <p:grpSpPr>
          <a:xfrm>
            <a:off x="701524" y="774094"/>
            <a:ext cx="2818189" cy="701525"/>
            <a:chOff x="701524" y="774094"/>
            <a:chExt cx="2818189" cy="701525"/>
          </a:xfrm>
        </p:grpSpPr>
        <p:sp>
          <p:nvSpPr>
            <p:cNvPr id="9" name="Textfeld 8"/>
            <p:cNvSpPr txBox="1"/>
            <p:nvPr/>
          </p:nvSpPr>
          <p:spPr>
            <a:xfrm>
              <a:off x="1596570" y="774094"/>
              <a:ext cx="1923143" cy="36933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38100"/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de-DE" b="1" cap="all" dirty="0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Filters</a:t>
              </a:r>
              <a:endParaRPr lang="de-DE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endParaRPr>
            </a:p>
          </p:txBody>
        </p:sp>
        <p:cxnSp>
          <p:nvCxnSpPr>
            <p:cNvPr id="11" name="Gerade Verbindung mit Pfeil 10"/>
            <p:cNvCxnSpPr>
              <a:stCxn id="9" idx="1"/>
            </p:cNvCxnSpPr>
            <p:nvPr/>
          </p:nvCxnSpPr>
          <p:spPr bwMode="auto">
            <a:xfrm flipH="1">
              <a:off x="701524" y="958760"/>
              <a:ext cx="895046" cy="516859"/>
            </a:xfrm>
            <a:prstGeom prst="straightConnector1">
              <a:avLst/>
            </a:prstGeom>
            <a:ln w="66675">
              <a:headEnd type="none" w="med" len="med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6" name="Gruppierung 15"/>
          <p:cNvGrpSpPr/>
          <p:nvPr/>
        </p:nvGrpSpPr>
        <p:grpSpPr>
          <a:xfrm>
            <a:off x="4470400" y="4881637"/>
            <a:ext cx="2818189" cy="701525"/>
            <a:chOff x="701524" y="774094"/>
            <a:chExt cx="2818189" cy="701525"/>
          </a:xfrm>
        </p:grpSpPr>
        <p:sp>
          <p:nvSpPr>
            <p:cNvPr id="17" name="Textfeld 16"/>
            <p:cNvSpPr txBox="1"/>
            <p:nvPr/>
          </p:nvSpPr>
          <p:spPr>
            <a:xfrm>
              <a:off x="1596570" y="774094"/>
              <a:ext cx="1923143" cy="646331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38100"/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de-DE" b="1" cap="all" dirty="0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Type </a:t>
              </a:r>
              <a:r>
                <a:rPr lang="de-DE" b="1" cap="all" dirty="0" err="1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Annotations</a:t>
              </a:r>
              <a:endParaRPr lang="de-DE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endParaRPr>
            </a:p>
          </p:txBody>
        </p:sp>
        <p:cxnSp>
          <p:nvCxnSpPr>
            <p:cNvPr id="18" name="Gerade Verbindung mit Pfeil 17"/>
            <p:cNvCxnSpPr>
              <a:stCxn id="17" idx="1"/>
            </p:cNvCxnSpPr>
            <p:nvPr/>
          </p:nvCxnSpPr>
          <p:spPr bwMode="auto">
            <a:xfrm flipH="1">
              <a:off x="701524" y="1097260"/>
              <a:ext cx="895046" cy="378359"/>
            </a:xfrm>
            <a:prstGeom prst="straightConnector1">
              <a:avLst/>
            </a:prstGeom>
            <a:ln w="66675">
              <a:headEnd type="none" w="med" len="med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9" name="Gruppierung 18"/>
          <p:cNvGrpSpPr/>
          <p:nvPr/>
        </p:nvGrpSpPr>
        <p:grpSpPr>
          <a:xfrm>
            <a:off x="4990493" y="1579637"/>
            <a:ext cx="2520650" cy="416077"/>
            <a:chOff x="1596570" y="774094"/>
            <a:chExt cx="2520650" cy="416077"/>
          </a:xfrm>
        </p:grpSpPr>
        <p:sp>
          <p:nvSpPr>
            <p:cNvPr id="20" name="Textfeld 19"/>
            <p:cNvSpPr txBox="1"/>
            <p:nvPr/>
          </p:nvSpPr>
          <p:spPr>
            <a:xfrm>
              <a:off x="1596570" y="774094"/>
              <a:ext cx="1923143" cy="36933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38100"/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de-DE" b="1" cap="all" dirty="0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Navigation</a:t>
              </a:r>
              <a:endParaRPr lang="de-DE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endParaRPr>
            </a:p>
          </p:txBody>
        </p:sp>
        <p:cxnSp>
          <p:nvCxnSpPr>
            <p:cNvPr id="21" name="Gerade Verbindung mit Pfeil 20"/>
            <p:cNvCxnSpPr>
              <a:stCxn id="20" idx="3"/>
            </p:cNvCxnSpPr>
            <p:nvPr/>
          </p:nvCxnSpPr>
          <p:spPr bwMode="auto">
            <a:xfrm>
              <a:off x="3519713" y="958760"/>
              <a:ext cx="597507" cy="231411"/>
            </a:xfrm>
            <a:prstGeom prst="straightConnector1">
              <a:avLst/>
            </a:prstGeom>
            <a:ln w="66675">
              <a:headEnd type="none" w="med" len="med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4" name="Gruppierung 23"/>
          <p:cNvGrpSpPr/>
          <p:nvPr/>
        </p:nvGrpSpPr>
        <p:grpSpPr>
          <a:xfrm>
            <a:off x="1882019" y="1773161"/>
            <a:ext cx="2818189" cy="701525"/>
            <a:chOff x="701524" y="774094"/>
            <a:chExt cx="2818189" cy="701525"/>
          </a:xfrm>
        </p:grpSpPr>
        <p:sp>
          <p:nvSpPr>
            <p:cNvPr id="25" name="Textfeld 24"/>
            <p:cNvSpPr txBox="1"/>
            <p:nvPr/>
          </p:nvSpPr>
          <p:spPr>
            <a:xfrm>
              <a:off x="1596570" y="774094"/>
              <a:ext cx="1923143" cy="36933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38100"/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de-DE" b="1" cap="all" dirty="0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GROUPING</a:t>
              </a:r>
              <a:endParaRPr lang="de-DE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endParaRPr>
            </a:p>
          </p:txBody>
        </p:sp>
        <p:cxnSp>
          <p:nvCxnSpPr>
            <p:cNvPr id="26" name="Gerade Verbindung mit Pfeil 25"/>
            <p:cNvCxnSpPr>
              <a:stCxn id="25" idx="1"/>
            </p:cNvCxnSpPr>
            <p:nvPr/>
          </p:nvCxnSpPr>
          <p:spPr bwMode="auto">
            <a:xfrm flipH="1">
              <a:off x="701524" y="958760"/>
              <a:ext cx="895046" cy="516859"/>
            </a:xfrm>
            <a:prstGeom prst="straightConnector1">
              <a:avLst/>
            </a:prstGeom>
            <a:ln w="66675">
              <a:headEnd type="none" w="med" len="med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7" name="Gruppierung 26"/>
          <p:cNvGrpSpPr/>
          <p:nvPr/>
        </p:nvGrpSpPr>
        <p:grpSpPr>
          <a:xfrm>
            <a:off x="1744133" y="2941561"/>
            <a:ext cx="2818189" cy="701525"/>
            <a:chOff x="701524" y="774094"/>
            <a:chExt cx="2818189" cy="701525"/>
          </a:xfrm>
        </p:grpSpPr>
        <p:sp>
          <p:nvSpPr>
            <p:cNvPr id="28" name="Textfeld 27"/>
            <p:cNvSpPr txBox="1"/>
            <p:nvPr/>
          </p:nvSpPr>
          <p:spPr>
            <a:xfrm>
              <a:off x="1596570" y="774094"/>
              <a:ext cx="1923143" cy="36933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38100"/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de-DE" b="1" cap="all" dirty="0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REDUCTION</a:t>
              </a:r>
              <a:endParaRPr lang="de-DE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endParaRPr>
            </a:p>
          </p:txBody>
        </p:sp>
        <p:cxnSp>
          <p:nvCxnSpPr>
            <p:cNvPr id="29" name="Gerade Verbindung mit Pfeil 28"/>
            <p:cNvCxnSpPr>
              <a:stCxn id="28" idx="1"/>
            </p:cNvCxnSpPr>
            <p:nvPr/>
          </p:nvCxnSpPr>
          <p:spPr bwMode="auto">
            <a:xfrm flipH="1">
              <a:off x="701524" y="958760"/>
              <a:ext cx="895046" cy="516859"/>
            </a:xfrm>
            <a:prstGeom prst="straightConnector1">
              <a:avLst/>
            </a:prstGeom>
            <a:ln w="66675">
              <a:headEnd type="none" w="med" len="med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30" name="Gruppierung 29"/>
          <p:cNvGrpSpPr/>
          <p:nvPr/>
        </p:nvGrpSpPr>
        <p:grpSpPr>
          <a:xfrm>
            <a:off x="1243390" y="4678437"/>
            <a:ext cx="2818189" cy="701525"/>
            <a:chOff x="701524" y="774094"/>
            <a:chExt cx="2818189" cy="701525"/>
          </a:xfrm>
        </p:grpSpPr>
        <p:sp>
          <p:nvSpPr>
            <p:cNvPr id="31" name="Textfeld 30"/>
            <p:cNvSpPr txBox="1"/>
            <p:nvPr/>
          </p:nvSpPr>
          <p:spPr>
            <a:xfrm>
              <a:off x="1596570" y="774094"/>
              <a:ext cx="1923143" cy="36933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38100"/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de-DE" b="1" cap="all" dirty="0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SYNONYMS</a:t>
              </a:r>
              <a:endParaRPr lang="de-DE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endParaRPr>
            </a:p>
          </p:txBody>
        </p:sp>
        <p:cxnSp>
          <p:nvCxnSpPr>
            <p:cNvPr id="32" name="Gerade Verbindung mit Pfeil 31"/>
            <p:cNvCxnSpPr>
              <a:stCxn id="31" idx="1"/>
            </p:cNvCxnSpPr>
            <p:nvPr/>
          </p:nvCxnSpPr>
          <p:spPr bwMode="auto">
            <a:xfrm flipH="1">
              <a:off x="701524" y="958760"/>
              <a:ext cx="895046" cy="516859"/>
            </a:xfrm>
            <a:prstGeom prst="straightConnector1">
              <a:avLst/>
            </a:prstGeom>
            <a:ln w="66675">
              <a:headEnd type="none" w="med" len="med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700900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,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Highlights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SeqAn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BioStore</a:t>
            </a:r>
            <a:r>
              <a:rPr lang="de-DE" dirty="0"/>
              <a:t> Project, June 11, 2014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0" y="774095"/>
            <a:ext cx="4360333" cy="5902476"/>
          </a:xfrm>
          <a:prstGeom prst="rect">
            <a:avLst/>
          </a:prstGeom>
        </p:spPr>
      </p:pic>
      <p:grpSp>
        <p:nvGrpSpPr>
          <p:cNvPr id="5" name="Gruppierung 4"/>
          <p:cNvGrpSpPr/>
          <p:nvPr/>
        </p:nvGrpSpPr>
        <p:grpSpPr>
          <a:xfrm>
            <a:off x="4332513" y="1695752"/>
            <a:ext cx="2818189" cy="701525"/>
            <a:chOff x="701524" y="774094"/>
            <a:chExt cx="2818189" cy="701525"/>
          </a:xfrm>
        </p:grpSpPr>
        <p:sp>
          <p:nvSpPr>
            <p:cNvPr id="6" name="Textfeld 5"/>
            <p:cNvSpPr txBox="1"/>
            <p:nvPr/>
          </p:nvSpPr>
          <p:spPr>
            <a:xfrm>
              <a:off x="1596570" y="774094"/>
              <a:ext cx="1923143" cy="36933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38100"/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de-DE" b="1" cap="all" dirty="0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Space-</a:t>
              </a:r>
              <a:r>
                <a:rPr lang="de-DE" b="1" cap="all" dirty="0" err="1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saving</a:t>
              </a:r>
              <a:endParaRPr lang="de-DE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endParaRPr>
            </a:p>
          </p:txBody>
        </p:sp>
        <p:cxnSp>
          <p:nvCxnSpPr>
            <p:cNvPr id="7" name="Gerade Verbindung mit Pfeil 6"/>
            <p:cNvCxnSpPr>
              <a:stCxn id="6" idx="1"/>
            </p:cNvCxnSpPr>
            <p:nvPr/>
          </p:nvCxnSpPr>
          <p:spPr bwMode="auto">
            <a:xfrm flipH="1">
              <a:off x="701524" y="958760"/>
              <a:ext cx="895046" cy="516859"/>
            </a:xfrm>
            <a:prstGeom prst="straightConnector1">
              <a:avLst/>
            </a:prstGeom>
            <a:ln w="66675">
              <a:headEnd type="none" w="med" len="med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333516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Improvements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Research not </a:t>
            </a:r>
            <a:r>
              <a:rPr lang="de-DE" b="1" dirty="0" err="1" smtClean="0"/>
              <a:t>completed</a:t>
            </a:r>
            <a:r>
              <a:rPr lang="de-DE" b="1" dirty="0" smtClean="0"/>
              <a:t>, </a:t>
            </a:r>
            <a:r>
              <a:rPr lang="de-DE" b="1" dirty="0" err="1" smtClean="0"/>
              <a:t>yet</a:t>
            </a:r>
            <a:endParaRPr lang="de-DE" b="1" dirty="0" smtClean="0"/>
          </a:p>
          <a:p>
            <a:r>
              <a:rPr lang="de-DE" b="1" dirty="0" err="1" smtClean="0"/>
              <a:t>Deep</a:t>
            </a:r>
            <a:r>
              <a:rPr lang="de-DE" b="1" dirty="0" smtClean="0"/>
              <a:t> </a:t>
            </a:r>
            <a:r>
              <a:rPr lang="de-DE" b="1" dirty="0" err="1" smtClean="0"/>
              <a:t>insights</a:t>
            </a:r>
            <a:r>
              <a:rPr lang="de-DE" b="1" dirty="0" smtClean="0"/>
              <a:t> </a:t>
            </a:r>
            <a:r>
              <a:rPr lang="de-DE" b="1" dirty="0" err="1" smtClean="0"/>
              <a:t>expected</a:t>
            </a:r>
            <a:endParaRPr lang="de-DE" b="1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,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Highlights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SeqAn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BioStore</a:t>
            </a:r>
            <a:r>
              <a:rPr lang="de-DE" dirty="0"/>
              <a:t> Project, June 11, 2014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25" y="2581678"/>
            <a:ext cx="8781143" cy="362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32594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Seqan</a:t>
            </a:r>
            <a:r>
              <a:rPr lang="de-DE" dirty="0" smtClean="0"/>
              <a:t> </a:t>
            </a:r>
            <a:r>
              <a:rPr lang="de-DE" dirty="0" err="1" smtClean="0"/>
              <a:t>usability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research</a:t>
            </a:r>
            <a:r>
              <a:rPr lang="de-DE" dirty="0" smtClean="0"/>
              <a:t> &amp; </a:t>
            </a:r>
            <a:r>
              <a:rPr lang="de-DE" dirty="0" err="1" smtClean="0"/>
              <a:t>improvements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,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Highlights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SeqAn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BioStore</a:t>
            </a:r>
            <a:r>
              <a:rPr lang="de-DE" dirty="0"/>
              <a:t> Project, June 11, 2014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8097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5016" y="946150"/>
            <a:ext cx="8642350" cy="428625"/>
          </a:xfrm>
        </p:spPr>
        <p:txBody>
          <a:bodyPr/>
          <a:lstStyle/>
          <a:p>
            <a:r>
              <a:rPr lang="de-DE" dirty="0" err="1" smtClean="0"/>
              <a:t>Usability</a:t>
            </a:r>
            <a:r>
              <a:rPr lang="de-DE" dirty="0" smtClean="0"/>
              <a:t> </a:t>
            </a:r>
            <a:r>
              <a:rPr lang="de-DE" dirty="0" err="1" smtClean="0"/>
              <a:t>Improvement</a:t>
            </a:r>
            <a:r>
              <a:rPr lang="de-DE" dirty="0" smtClean="0"/>
              <a:t> Timeline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 err="1" smtClean="0"/>
              <a:t>Introduction</a:t>
            </a:r>
            <a:r>
              <a:rPr lang="de-DE" dirty="0" smtClean="0"/>
              <a:t>, </a:t>
            </a:r>
            <a:r>
              <a:rPr lang="de-DE" dirty="0" err="1" smtClean="0"/>
              <a:t>Overview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Highlights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SeqAn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BioStore</a:t>
            </a:r>
            <a:r>
              <a:rPr lang="de-DE" dirty="0" smtClean="0"/>
              <a:t> Project, </a:t>
            </a:r>
            <a:r>
              <a:rPr lang="de-DE" dirty="0" smtClean="0"/>
              <a:t>June 11, 2014</a:t>
            </a:r>
            <a:endParaRPr lang="de-DE" dirty="0"/>
          </a:p>
        </p:txBody>
      </p:sp>
      <p:pic>
        <p:nvPicPr>
          <p:cNvPr id="7" name="Inhaltsplatzhalter 6" descr="Verlauf Promo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2832" b="-52832"/>
          <a:stretch>
            <a:fillRect/>
          </a:stretch>
        </p:blipFill>
        <p:spPr>
          <a:xfrm>
            <a:off x="251206" y="-558758"/>
            <a:ext cx="15738698" cy="8855185"/>
          </a:xfrm>
        </p:spPr>
      </p:pic>
    </p:spTree>
    <p:extLst>
      <p:ext uri="{BB962C8B-B14F-4D97-AF65-F5344CB8AC3E}">
        <p14:creationId xmlns:p14="http://schemas.microsoft.com/office/powerpoint/2010/main" val="1319294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7 L -0.78958 -3.7037E-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4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Research Approach</a:t>
            </a:r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250825" y="6629400"/>
            <a:ext cx="5976938" cy="228600"/>
          </a:xfrm>
        </p:spPr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,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Highlights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SeqAn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BioStore</a:t>
            </a:r>
            <a:r>
              <a:rPr lang="de-DE" dirty="0"/>
              <a:t> Project, June 11, 2014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Core Research </a:t>
            </a:r>
            <a:r>
              <a:rPr lang="de-DE" dirty="0" err="1" smtClean="0"/>
              <a:t>Method</a:t>
            </a:r>
            <a:r>
              <a:rPr lang="de-DE" dirty="0" smtClean="0"/>
              <a:t>: </a:t>
            </a:r>
            <a:r>
              <a:rPr lang="de-DE" dirty="0" err="1" smtClean="0"/>
              <a:t>Grounded</a:t>
            </a:r>
            <a:r>
              <a:rPr lang="de-DE" dirty="0" smtClean="0"/>
              <a:t> </a:t>
            </a:r>
            <a:r>
              <a:rPr lang="de-DE" dirty="0" err="1" smtClean="0"/>
              <a:t>Theory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Collected</a:t>
            </a:r>
            <a:r>
              <a:rPr lang="de-DE" dirty="0" smtClean="0"/>
              <a:t> Data</a:t>
            </a:r>
          </a:p>
          <a:p>
            <a:pPr marL="285750" indent="-285750">
              <a:buFont typeface="Arial"/>
              <a:buChar char="•"/>
            </a:pPr>
            <a:r>
              <a:rPr lang="de-DE" dirty="0" err="1"/>
              <a:t>c</a:t>
            </a:r>
            <a:r>
              <a:rPr lang="de-DE" dirty="0" err="1" smtClean="0"/>
              <a:t>oding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documentation</a:t>
            </a:r>
            <a:r>
              <a:rPr lang="de-DE" dirty="0" smtClean="0"/>
              <a:t> </a:t>
            </a:r>
            <a:r>
              <a:rPr lang="de-DE" dirty="0" err="1" smtClean="0"/>
              <a:t>usage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of</a:t>
            </a:r>
            <a:r>
              <a:rPr lang="de-DE" dirty="0" smtClean="0"/>
              <a:t> all </a:t>
            </a:r>
            <a:r>
              <a:rPr lang="de-DE" dirty="0" err="1" smtClean="0"/>
              <a:t>workshop</a:t>
            </a:r>
            <a:r>
              <a:rPr lang="de-DE" dirty="0" smtClean="0"/>
              <a:t> </a:t>
            </a:r>
            <a:r>
              <a:rPr lang="de-DE" dirty="0" err="1" smtClean="0"/>
              <a:t>participants</a:t>
            </a:r>
            <a:endParaRPr lang="de-DE" dirty="0" smtClean="0"/>
          </a:p>
          <a:p>
            <a:pPr marL="285750" indent="-285750">
              <a:buFont typeface="Arial"/>
              <a:buChar char="•"/>
            </a:pPr>
            <a:r>
              <a:rPr lang="de-DE" dirty="0" smtClean="0"/>
              <a:t>(Group) Interviews</a:t>
            </a:r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Questionnaires</a:t>
            </a:r>
            <a:endParaRPr lang="de-DE" dirty="0" smtClean="0"/>
          </a:p>
          <a:p>
            <a:pPr marL="641350" lvl="1" indent="-285750">
              <a:buFont typeface="Arial"/>
              <a:buChar char="•"/>
            </a:pPr>
            <a:r>
              <a:rPr lang="de-DE" dirty="0" smtClean="0"/>
              <a:t>Feedback</a:t>
            </a:r>
          </a:p>
          <a:p>
            <a:pPr marL="641350" lvl="1" indent="-285750">
              <a:buFont typeface="Arial"/>
              <a:buChar char="•"/>
            </a:pPr>
            <a:r>
              <a:rPr lang="de-DE" dirty="0" err="1" smtClean="0"/>
              <a:t>Cognitive</a:t>
            </a:r>
            <a:r>
              <a:rPr lang="de-DE" dirty="0" smtClean="0"/>
              <a:t> </a:t>
            </a:r>
            <a:r>
              <a:rPr lang="de-DE" dirty="0" err="1" smtClean="0"/>
              <a:t>Dimensions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graphicFrame>
        <p:nvGraphicFramePr>
          <p:cNvPr id="8" name="Inhaltsplatzhalt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5982189"/>
              </p:ext>
            </p:extLst>
          </p:nvPr>
        </p:nvGraphicFramePr>
        <p:xfrm>
          <a:off x="3822096" y="1620763"/>
          <a:ext cx="5164666" cy="4801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09269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C4C2663-92D7-8B41-BFDE-F3CEC09B7D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graphicEl>
                                              <a:dgm id="{1C4C2663-92D7-8B41-BFDE-F3CEC09B7D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8D2E3FA-7CC7-2E4D-8CC5-58BB50B595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graphicEl>
                                              <a:dgm id="{58D2E3FA-7CC7-2E4D-8CC5-58BB50B595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566863B-3E39-AF49-9BE3-3BFEC94C08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graphicEl>
                                              <a:dgm id="{4566863B-3E39-AF49-9BE3-3BFEC94C08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5BF6274-576C-B345-9B64-7ED2FD9858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graphicEl>
                                              <a:dgm id="{E5BF6274-576C-B345-9B64-7ED2FD9858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D009920-2552-E24E-A62A-10C5B2D37C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graphicEl>
                                              <a:dgm id="{ED009920-2552-E24E-A62A-10C5B2D37C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05A338D-A322-A846-A589-348EA0D211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>
                                            <p:graphicEl>
                                              <a:dgm id="{B05A338D-A322-A846-A589-348EA0D211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DC6B52F-D534-1342-A437-891FE232D4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>
                                            <p:graphicEl>
                                              <a:dgm id="{DDC6B52F-D534-1342-A437-891FE232D4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Graphic spid="8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de-DE" b="0" dirty="0" err="1" smtClean="0"/>
              <a:t>Usability</a:t>
            </a:r>
            <a:r>
              <a:rPr lang="de-DE" b="0" dirty="0" smtClean="0"/>
              <a:t> Analysis Tool: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SeqAn</a:t>
            </a:r>
            <a:r>
              <a:rPr lang="de-DE" dirty="0" smtClean="0"/>
              <a:t> </a:t>
            </a:r>
            <a:r>
              <a:rPr lang="de-DE" dirty="0" err="1" smtClean="0"/>
              <a:t>Usability</a:t>
            </a:r>
            <a:r>
              <a:rPr lang="de-DE" dirty="0" smtClean="0"/>
              <a:t> Analyzer</a:t>
            </a:r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250825" y="6629400"/>
            <a:ext cx="5976938" cy="228600"/>
          </a:xfrm>
        </p:spPr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,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Highlights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SeqAn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BioStore</a:t>
            </a:r>
            <a:r>
              <a:rPr lang="de-DE" dirty="0"/>
              <a:t> Project, June 11, 2014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3568"/>
            <a:ext cx="9144000" cy="5136233"/>
          </a:xfrm>
          <a:prstGeom prst="rect">
            <a:avLst/>
          </a:prstGeom>
        </p:spPr>
      </p:pic>
      <p:grpSp>
        <p:nvGrpSpPr>
          <p:cNvPr id="8" name="Gruppierung 7"/>
          <p:cNvGrpSpPr/>
          <p:nvPr/>
        </p:nvGrpSpPr>
        <p:grpSpPr>
          <a:xfrm>
            <a:off x="604761" y="1596570"/>
            <a:ext cx="1923143" cy="1342573"/>
            <a:chOff x="-108858" y="48379"/>
            <a:chExt cx="1923143" cy="1342573"/>
          </a:xfrm>
        </p:grpSpPr>
        <p:sp>
          <p:nvSpPr>
            <p:cNvPr id="9" name="Textfeld 8"/>
            <p:cNvSpPr txBox="1"/>
            <p:nvPr/>
          </p:nvSpPr>
          <p:spPr>
            <a:xfrm>
              <a:off x="-108858" y="48379"/>
              <a:ext cx="1923143" cy="36933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38100"/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de-DE" b="1" cap="all" dirty="0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C </a:t>
              </a:r>
              <a:r>
                <a:rPr lang="de-DE" b="1" cap="all" dirty="0" err="1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files</a:t>
              </a:r>
              <a:endParaRPr lang="de-DE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endParaRPr>
            </a:p>
          </p:txBody>
        </p:sp>
        <p:cxnSp>
          <p:nvCxnSpPr>
            <p:cNvPr id="10" name="Gerade Verbindung mit Pfeil 9"/>
            <p:cNvCxnSpPr>
              <a:stCxn id="9" idx="2"/>
            </p:cNvCxnSpPr>
            <p:nvPr/>
          </p:nvCxnSpPr>
          <p:spPr bwMode="auto">
            <a:xfrm flipH="1">
              <a:off x="689428" y="417711"/>
              <a:ext cx="163286" cy="973241"/>
            </a:xfrm>
            <a:prstGeom prst="straightConnector1">
              <a:avLst/>
            </a:prstGeom>
            <a:ln w="66675">
              <a:headEnd type="none" w="med" len="med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2" name="Gruppierung 11"/>
          <p:cNvGrpSpPr/>
          <p:nvPr/>
        </p:nvGrpSpPr>
        <p:grpSpPr>
          <a:xfrm>
            <a:off x="4010780" y="3502779"/>
            <a:ext cx="2181982" cy="1342573"/>
            <a:chOff x="-108858" y="48379"/>
            <a:chExt cx="2181982" cy="1342573"/>
          </a:xfrm>
        </p:grpSpPr>
        <p:sp>
          <p:nvSpPr>
            <p:cNvPr id="13" name="Textfeld 12"/>
            <p:cNvSpPr txBox="1"/>
            <p:nvPr/>
          </p:nvSpPr>
          <p:spPr>
            <a:xfrm>
              <a:off x="-108858" y="48379"/>
              <a:ext cx="2181982" cy="36933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38100"/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de-DE" b="1" cap="all" dirty="0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Made </a:t>
              </a:r>
              <a:r>
                <a:rPr lang="de-DE" b="1" cap="all" dirty="0" err="1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changes</a:t>
              </a:r>
              <a:endParaRPr lang="de-DE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endParaRPr>
            </a:p>
          </p:txBody>
        </p:sp>
        <p:cxnSp>
          <p:nvCxnSpPr>
            <p:cNvPr id="14" name="Gerade Verbindung mit Pfeil 13"/>
            <p:cNvCxnSpPr>
              <a:stCxn id="13" idx="2"/>
            </p:cNvCxnSpPr>
            <p:nvPr/>
          </p:nvCxnSpPr>
          <p:spPr bwMode="auto">
            <a:xfrm flipH="1">
              <a:off x="689429" y="417711"/>
              <a:ext cx="292704" cy="973241"/>
            </a:xfrm>
            <a:prstGeom prst="straightConnector1">
              <a:avLst/>
            </a:prstGeom>
            <a:ln w="66675">
              <a:headEnd type="none" w="med" len="med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9" name="Gruppierung 18"/>
          <p:cNvGrpSpPr/>
          <p:nvPr/>
        </p:nvGrpSpPr>
        <p:grpSpPr>
          <a:xfrm>
            <a:off x="5080000" y="1221618"/>
            <a:ext cx="2818189" cy="701525"/>
            <a:chOff x="701524" y="774094"/>
            <a:chExt cx="2818189" cy="701525"/>
          </a:xfrm>
        </p:grpSpPr>
        <p:sp>
          <p:nvSpPr>
            <p:cNvPr id="20" name="Textfeld 19"/>
            <p:cNvSpPr txBox="1"/>
            <p:nvPr/>
          </p:nvSpPr>
          <p:spPr>
            <a:xfrm>
              <a:off x="1596570" y="774094"/>
              <a:ext cx="1923143" cy="36933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38100"/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de-DE" b="1" cap="all" dirty="0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TIMELINE</a:t>
              </a:r>
              <a:endParaRPr lang="de-DE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endParaRPr>
            </a:p>
          </p:txBody>
        </p:sp>
        <p:cxnSp>
          <p:nvCxnSpPr>
            <p:cNvPr id="21" name="Gerade Verbindung mit Pfeil 20"/>
            <p:cNvCxnSpPr>
              <a:stCxn id="20" idx="1"/>
            </p:cNvCxnSpPr>
            <p:nvPr/>
          </p:nvCxnSpPr>
          <p:spPr bwMode="auto">
            <a:xfrm flipH="1">
              <a:off x="701524" y="958760"/>
              <a:ext cx="895046" cy="516859"/>
            </a:xfrm>
            <a:prstGeom prst="straightConnector1">
              <a:avLst/>
            </a:prstGeom>
            <a:ln w="66675">
              <a:headEnd type="none" w="med" len="med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2" name="Gruppierung 21"/>
          <p:cNvGrpSpPr/>
          <p:nvPr/>
        </p:nvGrpSpPr>
        <p:grpSpPr>
          <a:xfrm>
            <a:off x="4712305" y="4917923"/>
            <a:ext cx="3306838" cy="701525"/>
            <a:chOff x="701524" y="774094"/>
            <a:chExt cx="3306838" cy="701525"/>
          </a:xfrm>
        </p:grpSpPr>
        <p:sp>
          <p:nvSpPr>
            <p:cNvPr id="23" name="Textfeld 22"/>
            <p:cNvSpPr txBox="1"/>
            <p:nvPr/>
          </p:nvSpPr>
          <p:spPr>
            <a:xfrm>
              <a:off x="1596570" y="774094"/>
              <a:ext cx="2411792" cy="646331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38100"/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de-DE" b="1" cap="all" dirty="0" err="1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Pseudonymized</a:t>
              </a:r>
              <a:r>
                <a:rPr lang="de-DE" b="1" cap="all" dirty="0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 </a:t>
              </a:r>
              <a:r>
                <a:rPr lang="de-DE" b="1" cap="all" dirty="0" err="1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participants</a:t>
              </a:r>
              <a:endParaRPr lang="de-DE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endParaRPr>
            </a:p>
          </p:txBody>
        </p:sp>
        <p:cxnSp>
          <p:nvCxnSpPr>
            <p:cNvPr id="24" name="Gerade Verbindung mit Pfeil 23"/>
            <p:cNvCxnSpPr>
              <a:stCxn id="23" idx="1"/>
            </p:cNvCxnSpPr>
            <p:nvPr/>
          </p:nvCxnSpPr>
          <p:spPr bwMode="auto">
            <a:xfrm flipH="1">
              <a:off x="701524" y="1097260"/>
              <a:ext cx="895046" cy="378359"/>
            </a:xfrm>
            <a:prstGeom prst="straightConnector1">
              <a:avLst/>
            </a:prstGeom>
            <a:ln w="66675">
              <a:headEnd type="none" w="med" len="med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0596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de-DE" b="0" dirty="0" err="1" smtClean="0"/>
              <a:t>Usability</a:t>
            </a:r>
            <a:r>
              <a:rPr lang="de-DE" b="0" dirty="0" smtClean="0"/>
              <a:t> Analysis Tool: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SeqAn</a:t>
            </a:r>
            <a:r>
              <a:rPr lang="de-DE" dirty="0" smtClean="0"/>
              <a:t> </a:t>
            </a:r>
            <a:r>
              <a:rPr lang="de-DE" dirty="0" err="1" smtClean="0"/>
              <a:t>Usability</a:t>
            </a:r>
            <a:r>
              <a:rPr lang="de-DE" dirty="0" smtClean="0"/>
              <a:t> Analyzer</a:t>
            </a:r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250825" y="6629400"/>
            <a:ext cx="5976938" cy="228600"/>
          </a:xfrm>
        </p:spPr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,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Highlights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SeqAn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BioStore</a:t>
            </a:r>
            <a:r>
              <a:rPr lang="de-DE" dirty="0"/>
              <a:t> Project, June 11, 2014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3565"/>
            <a:ext cx="9144000" cy="5136233"/>
          </a:xfrm>
          <a:prstGeom prst="rect">
            <a:avLst/>
          </a:prstGeom>
        </p:spPr>
      </p:pic>
      <p:grpSp>
        <p:nvGrpSpPr>
          <p:cNvPr id="8" name="Gruppierung 7"/>
          <p:cNvGrpSpPr/>
          <p:nvPr/>
        </p:nvGrpSpPr>
        <p:grpSpPr>
          <a:xfrm>
            <a:off x="3918858" y="1458685"/>
            <a:ext cx="2890762" cy="1129696"/>
            <a:chOff x="1117600" y="774094"/>
            <a:chExt cx="2890762" cy="1129696"/>
          </a:xfrm>
        </p:grpSpPr>
        <p:sp>
          <p:nvSpPr>
            <p:cNvPr id="9" name="Textfeld 8"/>
            <p:cNvSpPr txBox="1"/>
            <p:nvPr/>
          </p:nvSpPr>
          <p:spPr>
            <a:xfrm>
              <a:off x="1596570" y="774094"/>
              <a:ext cx="2411792" cy="646331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38100"/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de-DE" b="1" cap="all" dirty="0" err="1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Conceptualized</a:t>
              </a:r>
              <a:r>
                <a:rPr lang="de-DE" b="1" cap="all" dirty="0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 </a:t>
              </a:r>
              <a:r>
                <a:rPr lang="de-DE" b="1" cap="all" dirty="0" err="1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Phenomenons</a:t>
              </a:r>
              <a:endParaRPr lang="de-DE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endParaRPr>
            </a:p>
          </p:txBody>
        </p:sp>
        <p:cxnSp>
          <p:nvCxnSpPr>
            <p:cNvPr id="10" name="Gerade Verbindung mit Pfeil 9"/>
            <p:cNvCxnSpPr>
              <a:stCxn id="9" idx="1"/>
            </p:cNvCxnSpPr>
            <p:nvPr/>
          </p:nvCxnSpPr>
          <p:spPr bwMode="auto">
            <a:xfrm flipH="1">
              <a:off x="1117600" y="1097260"/>
              <a:ext cx="478970" cy="806530"/>
            </a:xfrm>
            <a:prstGeom prst="straightConnector1">
              <a:avLst/>
            </a:prstGeom>
            <a:ln w="66675">
              <a:headEnd type="none" w="med" len="med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1" name="Gruppierung 10"/>
          <p:cNvGrpSpPr/>
          <p:nvPr/>
        </p:nvGrpSpPr>
        <p:grpSpPr>
          <a:xfrm>
            <a:off x="6485467" y="3229429"/>
            <a:ext cx="1424819" cy="952321"/>
            <a:chOff x="2056189" y="191105"/>
            <a:chExt cx="1424819" cy="952321"/>
          </a:xfrm>
        </p:grpSpPr>
        <p:sp>
          <p:nvSpPr>
            <p:cNvPr id="12" name="Textfeld 11"/>
            <p:cNvSpPr txBox="1"/>
            <p:nvPr/>
          </p:nvSpPr>
          <p:spPr>
            <a:xfrm>
              <a:off x="2056189" y="774094"/>
              <a:ext cx="1424819" cy="36933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38100"/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de-DE" b="1" cap="all" dirty="0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Memos</a:t>
              </a:r>
              <a:endParaRPr lang="de-DE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endParaRPr>
            </a:p>
          </p:txBody>
        </p:sp>
        <p:cxnSp>
          <p:nvCxnSpPr>
            <p:cNvPr id="13" name="Gerade Verbindung mit Pfeil 12"/>
            <p:cNvCxnSpPr>
              <a:stCxn id="12" idx="0"/>
            </p:cNvCxnSpPr>
            <p:nvPr/>
          </p:nvCxnSpPr>
          <p:spPr bwMode="auto">
            <a:xfrm flipH="1" flipV="1">
              <a:off x="2755293" y="191105"/>
              <a:ext cx="13306" cy="582989"/>
            </a:xfrm>
            <a:prstGeom prst="straightConnector1">
              <a:avLst/>
            </a:prstGeom>
            <a:ln w="66675">
              <a:headEnd type="none" w="med" len="med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9" name="Gruppierung 18"/>
          <p:cNvGrpSpPr/>
          <p:nvPr/>
        </p:nvGrpSpPr>
        <p:grpSpPr>
          <a:xfrm>
            <a:off x="478970" y="3398763"/>
            <a:ext cx="2411792" cy="1313987"/>
            <a:chOff x="1596570" y="106438"/>
            <a:chExt cx="2411792" cy="1313987"/>
          </a:xfrm>
        </p:grpSpPr>
        <p:sp>
          <p:nvSpPr>
            <p:cNvPr id="20" name="Textfeld 19"/>
            <p:cNvSpPr txBox="1"/>
            <p:nvPr/>
          </p:nvSpPr>
          <p:spPr>
            <a:xfrm>
              <a:off x="1596570" y="774094"/>
              <a:ext cx="2411792" cy="646331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38100"/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de-DE" b="1" cap="all" dirty="0" err="1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Annotated</a:t>
              </a:r>
              <a:r>
                <a:rPr lang="de-DE" b="1" cap="all" dirty="0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 </a:t>
              </a:r>
              <a:r>
                <a:rPr lang="de-DE" b="1" cap="all" dirty="0" err="1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Questionnaire</a:t>
              </a:r>
              <a:endParaRPr lang="de-DE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endParaRPr>
            </a:p>
          </p:txBody>
        </p:sp>
        <p:cxnSp>
          <p:nvCxnSpPr>
            <p:cNvPr id="21" name="Gerade Verbindung mit Pfeil 20"/>
            <p:cNvCxnSpPr>
              <a:stCxn id="20" idx="0"/>
            </p:cNvCxnSpPr>
            <p:nvPr/>
          </p:nvCxnSpPr>
          <p:spPr bwMode="auto">
            <a:xfrm flipV="1">
              <a:off x="2802466" y="106438"/>
              <a:ext cx="407610" cy="667656"/>
            </a:xfrm>
            <a:prstGeom prst="straightConnector1">
              <a:avLst/>
            </a:prstGeom>
            <a:ln w="66675">
              <a:headEnd type="none" w="med" len="med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4" name="Gruppierung 23"/>
          <p:cNvGrpSpPr/>
          <p:nvPr/>
        </p:nvGrpSpPr>
        <p:grpSpPr>
          <a:xfrm>
            <a:off x="2861734" y="4707466"/>
            <a:ext cx="2890762" cy="1129696"/>
            <a:chOff x="1117600" y="774094"/>
            <a:chExt cx="2890762" cy="1129696"/>
          </a:xfrm>
        </p:grpSpPr>
        <p:sp>
          <p:nvSpPr>
            <p:cNvPr id="25" name="Textfeld 24"/>
            <p:cNvSpPr txBox="1"/>
            <p:nvPr/>
          </p:nvSpPr>
          <p:spPr>
            <a:xfrm>
              <a:off x="1596570" y="774094"/>
              <a:ext cx="2411792" cy="646331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38100"/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de-DE" b="1" cap="all" dirty="0" err="1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Selective</a:t>
              </a:r>
              <a:r>
                <a:rPr lang="de-DE" b="1" cap="all" dirty="0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 </a:t>
              </a:r>
              <a:r>
                <a:rPr lang="de-DE" b="1" cap="all" dirty="0" err="1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coding</a:t>
              </a:r>
              <a:r>
                <a:rPr lang="de-DE" b="1" cap="all" dirty="0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 </a:t>
              </a:r>
              <a:r>
                <a:rPr lang="de-DE" b="1" cap="all" dirty="0" err="1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support</a:t>
              </a:r>
              <a:endParaRPr lang="de-DE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endParaRPr>
            </a:p>
          </p:txBody>
        </p:sp>
        <p:cxnSp>
          <p:nvCxnSpPr>
            <p:cNvPr id="26" name="Gerade Verbindung mit Pfeil 25"/>
            <p:cNvCxnSpPr>
              <a:stCxn id="25" idx="1"/>
            </p:cNvCxnSpPr>
            <p:nvPr/>
          </p:nvCxnSpPr>
          <p:spPr bwMode="auto">
            <a:xfrm flipH="1">
              <a:off x="1117600" y="1097260"/>
              <a:ext cx="478970" cy="806530"/>
            </a:xfrm>
            <a:prstGeom prst="straightConnector1">
              <a:avLst/>
            </a:prstGeom>
            <a:ln w="66675">
              <a:headEnd type="none" w="med" len="med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9762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Improvements</a:t>
            </a:r>
            <a:r>
              <a:rPr lang="de-DE" dirty="0"/>
              <a:t> so </a:t>
            </a:r>
            <a:r>
              <a:rPr lang="de-DE" dirty="0" err="1"/>
              <a:t>far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 smtClean="0"/>
              <a:t>Easier</a:t>
            </a:r>
            <a:r>
              <a:rPr lang="de-DE" b="1" dirty="0" smtClean="0"/>
              <a:t> </a:t>
            </a:r>
            <a:r>
              <a:rPr lang="de-DE" b="1" dirty="0" err="1" smtClean="0"/>
              <a:t>tracking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changes</a:t>
            </a:r>
            <a:r>
              <a:rPr lang="de-DE" b="1" dirty="0" smtClean="0"/>
              <a:t> </a:t>
            </a:r>
            <a:r>
              <a:rPr lang="de-DE" b="1" dirty="0" err="1" smtClean="0"/>
              <a:t>thanks</a:t>
            </a:r>
            <a:r>
              <a:rPr lang="de-DE" b="1" dirty="0" smtClean="0"/>
              <a:t> </a:t>
            </a:r>
            <a:r>
              <a:rPr lang="de-DE" b="1" dirty="0" err="1" smtClean="0"/>
              <a:t>to</a:t>
            </a:r>
            <a:r>
              <a:rPr lang="de-DE" b="1" dirty="0" smtClean="0"/>
              <a:t> </a:t>
            </a:r>
            <a:r>
              <a:rPr lang="de-DE" b="1" dirty="0" err="1" smtClean="0"/>
              <a:t>unified</a:t>
            </a:r>
            <a:r>
              <a:rPr lang="de-DE" b="1" dirty="0" smtClean="0"/>
              <a:t> </a:t>
            </a:r>
            <a:r>
              <a:rPr lang="de-DE" b="1" dirty="0" err="1" smtClean="0"/>
              <a:t>commit</a:t>
            </a:r>
            <a:r>
              <a:rPr lang="de-DE" b="1" dirty="0" smtClean="0"/>
              <a:t> </a:t>
            </a:r>
            <a:r>
              <a:rPr lang="de-DE" b="1" dirty="0" err="1" smtClean="0"/>
              <a:t>messages</a:t>
            </a:r>
            <a:endParaRPr lang="de-DE" b="1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,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Highlights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SeqAn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BioStore</a:t>
            </a:r>
            <a:r>
              <a:rPr lang="de-DE" dirty="0"/>
              <a:t> Project, June 11, 2014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13" y="2111717"/>
            <a:ext cx="7777238" cy="43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42133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Improvements</a:t>
            </a:r>
            <a:r>
              <a:rPr lang="de-DE" dirty="0"/>
              <a:t> so </a:t>
            </a:r>
            <a:r>
              <a:rPr lang="de-DE" dirty="0" err="1"/>
              <a:t>far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 smtClean="0"/>
              <a:t>Improved</a:t>
            </a:r>
            <a:r>
              <a:rPr lang="de-DE" b="1" dirty="0" smtClean="0"/>
              <a:t> </a:t>
            </a:r>
            <a:r>
              <a:rPr lang="de-DE" b="1" dirty="0" err="1" smtClean="0"/>
              <a:t>tutorials</a:t>
            </a:r>
            <a:endParaRPr lang="de-DE" b="1" dirty="0" smtClean="0"/>
          </a:p>
          <a:p>
            <a:pPr marL="285750" indent="-285750">
              <a:buFont typeface="Arial"/>
              <a:buChar char="•"/>
            </a:pPr>
            <a:r>
              <a:rPr lang="de-DE" dirty="0" smtClean="0"/>
              <a:t>Unified</a:t>
            </a:r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Empasis</a:t>
            </a:r>
            <a:r>
              <a:rPr lang="de-DE" dirty="0" smtClean="0"/>
              <a:t> </a:t>
            </a:r>
            <a:r>
              <a:rPr lang="de-DE" dirty="0"/>
              <a:t>on </a:t>
            </a:r>
            <a:r>
              <a:rPr lang="de-DE" dirty="0" err="1"/>
              <a:t>didactics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,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Highlights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SeqAn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BioStore</a:t>
            </a:r>
            <a:r>
              <a:rPr lang="de-DE" dirty="0"/>
              <a:t> Project, June 11, 2014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904" y="1489591"/>
            <a:ext cx="5205929" cy="498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1772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Improvements</a:t>
            </a:r>
            <a:r>
              <a:rPr lang="de-DE" dirty="0"/>
              <a:t> so </a:t>
            </a:r>
            <a:r>
              <a:rPr lang="de-DE" dirty="0" err="1"/>
              <a:t>far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New </a:t>
            </a:r>
            <a:r>
              <a:rPr lang="de-DE" b="1" dirty="0" err="1" smtClean="0"/>
              <a:t>Documentation</a:t>
            </a:r>
            <a:endParaRPr lang="de-DE" b="1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,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Highlights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SeqAn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BioStore</a:t>
            </a:r>
            <a:r>
              <a:rPr lang="de-DE" dirty="0"/>
              <a:t> Project, June 11, 2014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327766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FU_Standard-Vorlage_B">
  <a:themeElements>
    <a:clrScheme name="FU_Standard-Vorlage_B 1">
      <a:dk1>
        <a:srgbClr val="333333"/>
      </a:dk1>
      <a:lt1>
        <a:srgbClr val="FFFFFF"/>
      </a:lt1>
      <a:dk2>
        <a:srgbClr val="003366"/>
      </a:dk2>
      <a:lt2>
        <a:srgbClr val="808080"/>
      </a:lt2>
      <a:accent1>
        <a:srgbClr val="CCD6E0"/>
      </a:accent1>
      <a:accent2>
        <a:srgbClr val="99CC00"/>
      </a:accent2>
      <a:accent3>
        <a:srgbClr val="FFFFFF"/>
      </a:accent3>
      <a:accent4>
        <a:srgbClr val="2A2A2A"/>
      </a:accent4>
      <a:accent5>
        <a:srgbClr val="E2E8ED"/>
      </a:accent5>
      <a:accent6>
        <a:srgbClr val="8AB900"/>
      </a:accent6>
      <a:hlink>
        <a:srgbClr val="0066CC"/>
      </a:hlink>
      <a:folHlink>
        <a:srgbClr val="003366"/>
      </a:folHlink>
    </a:clrScheme>
    <a:fontScheme name="PPT_Vorlag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_Vorlage 1">
        <a:dk1>
          <a:srgbClr val="333333"/>
        </a:dk1>
        <a:lt1>
          <a:srgbClr val="FFFFFF"/>
        </a:lt1>
        <a:dk2>
          <a:srgbClr val="969696"/>
        </a:dk2>
        <a:lt2>
          <a:srgbClr val="FFFFFF"/>
        </a:lt2>
        <a:accent1>
          <a:srgbClr val="BCC7F6"/>
        </a:accent1>
        <a:accent2>
          <a:srgbClr val="86B600"/>
        </a:accent2>
        <a:accent3>
          <a:srgbClr val="FFFFFF"/>
        </a:accent3>
        <a:accent4>
          <a:srgbClr val="2A2A2A"/>
        </a:accent4>
        <a:accent5>
          <a:srgbClr val="DAE0FA"/>
        </a:accent5>
        <a:accent6>
          <a:srgbClr val="79A500"/>
        </a:accent6>
        <a:hlink>
          <a:srgbClr val="0033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Vorlage 2">
        <a:dk1>
          <a:srgbClr val="333333"/>
        </a:dk1>
        <a:lt1>
          <a:srgbClr val="FFFFFF"/>
        </a:lt1>
        <a:dk2>
          <a:srgbClr val="969696"/>
        </a:dk2>
        <a:lt2>
          <a:srgbClr val="0066CC"/>
        </a:lt2>
        <a:accent1>
          <a:srgbClr val="BCC7F6"/>
        </a:accent1>
        <a:accent2>
          <a:srgbClr val="86B600"/>
        </a:accent2>
        <a:accent3>
          <a:srgbClr val="FFFFFF"/>
        </a:accent3>
        <a:accent4>
          <a:srgbClr val="2A2A2A"/>
        </a:accent4>
        <a:accent5>
          <a:srgbClr val="DAE0FA"/>
        </a:accent5>
        <a:accent6>
          <a:srgbClr val="79A500"/>
        </a:accent6>
        <a:hlink>
          <a:srgbClr val="0033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U_Standard-Vorlage_B 1">
        <a:dk1>
          <a:srgbClr val="333333"/>
        </a:dk1>
        <a:lt1>
          <a:srgbClr val="FFFFFF"/>
        </a:lt1>
        <a:dk2>
          <a:srgbClr val="003366"/>
        </a:dk2>
        <a:lt2>
          <a:srgbClr val="808080"/>
        </a:lt2>
        <a:accent1>
          <a:srgbClr val="CCD6E0"/>
        </a:accent1>
        <a:accent2>
          <a:srgbClr val="99CC00"/>
        </a:accent2>
        <a:accent3>
          <a:srgbClr val="FFFFFF"/>
        </a:accent3>
        <a:accent4>
          <a:srgbClr val="2A2A2A"/>
        </a:accent4>
        <a:accent5>
          <a:srgbClr val="E2E8ED"/>
        </a:accent5>
        <a:accent6>
          <a:srgbClr val="8AB900"/>
        </a:accent6>
        <a:hlink>
          <a:srgbClr val="0066CC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321</Words>
  <Application>Microsoft Macintosh PowerPoint</Application>
  <PresentationFormat>Bildschirmpräsentation (4:3)</PresentationFormat>
  <Paragraphs>66</Paragraphs>
  <Slides>13</Slides>
  <Notes>2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4" baseType="lpstr">
      <vt:lpstr>FU_Standard-Vorlage_B</vt:lpstr>
      <vt:lpstr>Introduction and Highlights of SeqAn and the BioStore Project</vt:lpstr>
      <vt:lpstr>Seqan usability research &amp; improvements</vt:lpstr>
      <vt:lpstr>Usability Improvement Timeline</vt:lpstr>
      <vt:lpstr>Research Approach</vt:lpstr>
      <vt:lpstr>Usability Analysis Tool: SeqAn Usability Analyzer</vt:lpstr>
      <vt:lpstr>Usability Analysis Tool: SeqAn Usability Analyzer</vt:lpstr>
      <vt:lpstr>Improvements so far</vt:lpstr>
      <vt:lpstr>Improvements so far</vt:lpstr>
      <vt:lpstr>Improvements so far</vt:lpstr>
      <vt:lpstr>PowerPoint-Präsentation</vt:lpstr>
      <vt:lpstr>PowerPoint-Präsentation</vt:lpstr>
      <vt:lpstr>PowerPoint-Präsentation</vt:lpstr>
      <vt:lpstr>Improvements</vt:lpstr>
    </vt:vector>
  </TitlesOfParts>
  <Company>Center für Digital Systeme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roever</dc:creator>
  <dc:description>Version 0.9, 10.11.2005</dc:description>
  <cp:lastModifiedBy>Björn Kahlert</cp:lastModifiedBy>
  <cp:revision>147</cp:revision>
  <cp:lastPrinted>2002-06-26T11:04:16Z</cp:lastPrinted>
  <dcterms:created xsi:type="dcterms:W3CDTF">2010-09-02T08:09:38Z</dcterms:created>
  <dcterms:modified xsi:type="dcterms:W3CDTF">2014-06-06T14:53:17Z</dcterms:modified>
</cp:coreProperties>
</file>